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8" r:id="rId10"/>
    <p:sldId id="266" r:id="rId11"/>
    <p:sldId id="269" r:id="rId12"/>
    <p:sldId id="264" r:id="rId13"/>
    <p:sldId id="267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5D762C-D794-4F90-AD08-2D2D8CBAE7A9}" type="doc">
      <dgm:prSet loTypeId="urn:microsoft.com/office/officeart/2005/8/layout/chevron2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fr-FR"/>
        </a:p>
      </dgm:t>
    </dgm:pt>
    <dgm:pt modelId="{88BC3417-35CF-46A6-84AC-A9A1F6FC9D5E}">
      <dgm:prSet phldrT="[Texte]"/>
      <dgm:spPr/>
      <dgm:t>
        <a:bodyPr/>
        <a:lstStyle/>
        <a:p>
          <a:r>
            <a:rPr lang="fr-LU" b="0" dirty="0" smtClean="0"/>
            <a:t>HSP</a:t>
          </a:r>
          <a:endParaRPr lang="fr-FR" b="0" dirty="0"/>
        </a:p>
      </dgm:t>
    </dgm:pt>
    <dgm:pt modelId="{B60D34EE-E0B3-434B-96EA-E413645ACEB2}" type="parTrans" cxnId="{8D6C2ED6-EA1B-4A9B-A18D-DA7282A19D58}">
      <dgm:prSet/>
      <dgm:spPr/>
      <dgm:t>
        <a:bodyPr/>
        <a:lstStyle/>
        <a:p>
          <a:endParaRPr lang="fr-FR" b="0"/>
        </a:p>
      </dgm:t>
    </dgm:pt>
    <dgm:pt modelId="{4F445B8F-3EEA-4B46-A8FB-E65E22D551EA}" type="sibTrans" cxnId="{8D6C2ED6-EA1B-4A9B-A18D-DA7282A19D58}">
      <dgm:prSet/>
      <dgm:spPr/>
      <dgm:t>
        <a:bodyPr/>
        <a:lstStyle/>
        <a:p>
          <a:endParaRPr lang="fr-FR" b="0"/>
        </a:p>
      </dgm:t>
    </dgm:pt>
    <dgm:pt modelId="{F47FE8A5-11A9-45D3-9C8D-2E03D2E70BA3}">
      <dgm:prSet phldrT="[Texte]" custT="1"/>
      <dgm:spPr/>
      <dgm:t>
        <a:bodyPr/>
        <a:lstStyle/>
        <a:p>
          <a:r>
            <a:rPr lang="fr-LU" sz="1400" b="0" dirty="0" smtClean="0"/>
            <a:t>Hospital</a:t>
          </a:r>
          <a:endParaRPr lang="fr-FR" sz="1400" b="0" dirty="0"/>
        </a:p>
      </dgm:t>
    </dgm:pt>
    <dgm:pt modelId="{2B98CA99-A8B3-41E9-9290-602F5A0029E2}" type="parTrans" cxnId="{E626CA7B-DF4D-4F94-ACFF-BE01D8AF511B}">
      <dgm:prSet/>
      <dgm:spPr/>
      <dgm:t>
        <a:bodyPr/>
        <a:lstStyle/>
        <a:p>
          <a:endParaRPr lang="fr-FR" b="0"/>
        </a:p>
      </dgm:t>
    </dgm:pt>
    <dgm:pt modelId="{195C9052-47E6-492A-AD93-000E3AEF2D65}" type="sibTrans" cxnId="{E626CA7B-DF4D-4F94-ACFF-BE01D8AF511B}">
      <dgm:prSet/>
      <dgm:spPr/>
      <dgm:t>
        <a:bodyPr/>
        <a:lstStyle/>
        <a:p>
          <a:endParaRPr lang="fr-FR" b="0"/>
        </a:p>
      </dgm:t>
    </dgm:pt>
    <dgm:pt modelId="{453FF7F1-4C8D-49C0-B447-3AC41B7092A2}">
      <dgm:prSet phldrT="[Texte]" custT="1"/>
      <dgm:spPr/>
      <dgm:t>
        <a:bodyPr/>
        <a:lstStyle/>
        <a:p>
          <a:r>
            <a:rPr lang="fr-LU" sz="1400" b="0" dirty="0" err="1" smtClean="0"/>
            <a:t>Specialist-physician</a:t>
          </a:r>
          <a:r>
            <a:rPr lang="fr-LU" sz="1400" b="0" dirty="0" smtClean="0"/>
            <a:t> Care</a:t>
          </a:r>
          <a:endParaRPr lang="fr-FR" sz="1400" b="0" dirty="0"/>
        </a:p>
      </dgm:t>
    </dgm:pt>
    <dgm:pt modelId="{C58C5D1F-C525-4EDD-8DAF-996C4DEBF51B}" type="parTrans" cxnId="{FBAD84C6-9E4B-49D7-A395-471FFB6FAB89}">
      <dgm:prSet/>
      <dgm:spPr/>
      <dgm:t>
        <a:bodyPr/>
        <a:lstStyle/>
        <a:p>
          <a:endParaRPr lang="fr-FR" b="0"/>
        </a:p>
      </dgm:t>
    </dgm:pt>
    <dgm:pt modelId="{CACE65BD-C262-464A-A700-E2CCA9E76DEB}" type="sibTrans" cxnId="{FBAD84C6-9E4B-49D7-A395-471FFB6FAB89}">
      <dgm:prSet/>
      <dgm:spPr/>
      <dgm:t>
        <a:bodyPr/>
        <a:lstStyle/>
        <a:p>
          <a:endParaRPr lang="fr-FR" b="0"/>
        </a:p>
      </dgm:t>
    </dgm:pt>
    <dgm:pt modelId="{ECEAC5FB-F13A-4FC3-9499-10F2CF20A620}">
      <dgm:prSet phldrT="[Texte]"/>
      <dgm:spPr/>
      <dgm:t>
        <a:bodyPr/>
        <a:lstStyle/>
        <a:p>
          <a:r>
            <a:rPr lang="fr-LU" b="0" dirty="0" smtClean="0"/>
            <a:t>ASP</a:t>
          </a:r>
          <a:endParaRPr lang="fr-FR" b="0" dirty="0"/>
        </a:p>
      </dgm:t>
    </dgm:pt>
    <dgm:pt modelId="{B597BB5A-8484-4485-A801-4BE126C95E22}" type="parTrans" cxnId="{9ADEBD61-DC82-4D13-AAE9-EB9AC555B8AC}">
      <dgm:prSet/>
      <dgm:spPr/>
      <dgm:t>
        <a:bodyPr/>
        <a:lstStyle/>
        <a:p>
          <a:endParaRPr lang="fr-FR" b="0"/>
        </a:p>
      </dgm:t>
    </dgm:pt>
    <dgm:pt modelId="{EBE68E57-77AB-4124-8507-84DDA89D5359}" type="sibTrans" cxnId="{9ADEBD61-DC82-4D13-AAE9-EB9AC555B8AC}">
      <dgm:prSet/>
      <dgm:spPr/>
      <dgm:t>
        <a:bodyPr/>
        <a:lstStyle/>
        <a:p>
          <a:endParaRPr lang="fr-FR" b="0"/>
        </a:p>
      </dgm:t>
    </dgm:pt>
    <dgm:pt modelId="{0C9A1B10-E4FA-428A-A3DC-B0B0F4AB968C}">
      <dgm:prSet phldrT="[Texte]" custT="1"/>
      <dgm:spPr/>
      <dgm:t>
        <a:bodyPr/>
        <a:lstStyle/>
        <a:p>
          <a:r>
            <a:rPr lang="fr-LU" sz="1400" b="0" dirty="0" err="1" smtClean="0"/>
            <a:t>Ambulatory</a:t>
          </a:r>
          <a:endParaRPr lang="fr-FR" sz="1400" b="0" dirty="0"/>
        </a:p>
      </dgm:t>
    </dgm:pt>
    <dgm:pt modelId="{8BC9E174-8AD5-434E-8083-9B3A44D609EA}" type="parTrans" cxnId="{3EFC0DEF-6EA3-44C0-94A2-34C17972BFD8}">
      <dgm:prSet/>
      <dgm:spPr/>
      <dgm:t>
        <a:bodyPr/>
        <a:lstStyle/>
        <a:p>
          <a:endParaRPr lang="fr-FR" b="0"/>
        </a:p>
      </dgm:t>
    </dgm:pt>
    <dgm:pt modelId="{AB0334DB-1BFB-4D20-9A6B-3F225EF881FE}" type="sibTrans" cxnId="{3EFC0DEF-6EA3-44C0-94A2-34C17972BFD8}">
      <dgm:prSet/>
      <dgm:spPr/>
      <dgm:t>
        <a:bodyPr/>
        <a:lstStyle/>
        <a:p>
          <a:endParaRPr lang="fr-FR" b="0"/>
        </a:p>
      </dgm:t>
    </dgm:pt>
    <dgm:pt modelId="{D997398E-00D4-4AE2-83C7-C4144E1DF015}">
      <dgm:prSet phldrT="[Texte]" custT="1"/>
      <dgm:spPr/>
      <dgm:t>
        <a:bodyPr/>
        <a:lstStyle/>
        <a:p>
          <a:r>
            <a:rPr lang="fr-LU" sz="1400" b="0" dirty="0" err="1" smtClean="0"/>
            <a:t>Specialist-physician</a:t>
          </a:r>
          <a:r>
            <a:rPr lang="fr-LU" sz="1400" b="0" dirty="0" smtClean="0"/>
            <a:t> Care</a:t>
          </a:r>
          <a:endParaRPr lang="fr-FR" sz="1400" b="0" dirty="0"/>
        </a:p>
      </dgm:t>
    </dgm:pt>
    <dgm:pt modelId="{9026E010-BE8C-4303-A429-2E9810D303C4}" type="parTrans" cxnId="{164C8DC4-69B9-4F7F-8953-816DFD783B3D}">
      <dgm:prSet/>
      <dgm:spPr/>
      <dgm:t>
        <a:bodyPr/>
        <a:lstStyle/>
        <a:p>
          <a:endParaRPr lang="fr-FR" b="0"/>
        </a:p>
      </dgm:t>
    </dgm:pt>
    <dgm:pt modelId="{91F7F498-58A3-4D5E-A38C-6D737CDEF0E5}" type="sibTrans" cxnId="{164C8DC4-69B9-4F7F-8953-816DFD783B3D}">
      <dgm:prSet/>
      <dgm:spPr/>
      <dgm:t>
        <a:bodyPr/>
        <a:lstStyle/>
        <a:p>
          <a:endParaRPr lang="fr-FR" b="0"/>
        </a:p>
      </dgm:t>
    </dgm:pt>
    <dgm:pt modelId="{AB9A434F-B2D7-4C90-B094-E1B686DD94FD}">
      <dgm:prSet phldrT="[Texte]"/>
      <dgm:spPr/>
      <dgm:t>
        <a:bodyPr/>
        <a:lstStyle/>
        <a:p>
          <a:r>
            <a:rPr lang="fr-LU" b="0" dirty="0" smtClean="0"/>
            <a:t>APCP</a:t>
          </a:r>
          <a:endParaRPr lang="fr-FR" b="0" dirty="0"/>
        </a:p>
      </dgm:t>
    </dgm:pt>
    <dgm:pt modelId="{E118DBFB-8EDE-49D9-852D-3469C2C27A4E}" type="parTrans" cxnId="{AEB41AF2-1D3D-44BB-A345-51C08D3E790F}">
      <dgm:prSet/>
      <dgm:spPr/>
      <dgm:t>
        <a:bodyPr/>
        <a:lstStyle/>
        <a:p>
          <a:endParaRPr lang="fr-FR" b="0"/>
        </a:p>
      </dgm:t>
    </dgm:pt>
    <dgm:pt modelId="{B4DFA8A5-534A-446F-AE74-43FDF4CA46B6}" type="sibTrans" cxnId="{AEB41AF2-1D3D-44BB-A345-51C08D3E790F}">
      <dgm:prSet/>
      <dgm:spPr/>
      <dgm:t>
        <a:bodyPr/>
        <a:lstStyle/>
        <a:p>
          <a:endParaRPr lang="fr-FR" b="0"/>
        </a:p>
      </dgm:t>
    </dgm:pt>
    <dgm:pt modelId="{BEB891D3-83A8-4721-BB3A-D92AA5F5E6F7}">
      <dgm:prSet phldrT="[Texte]" custT="1"/>
      <dgm:spPr/>
      <dgm:t>
        <a:bodyPr/>
        <a:lstStyle/>
        <a:p>
          <a:r>
            <a:rPr lang="fr-LU" sz="1400" b="0" dirty="0" err="1" smtClean="0"/>
            <a:t>Ambulatory</a:t>
          </a:r>
          <a:endParaRPr lang="fr-FR" sz="1400" b="0" dirty="0"/>
        </a:p>
      </dgm:t>
    </dgm:pt>
    <dgm:pt modelId="{CCCA15E9-DB60-4637-9F65-5E2841CF649C}" type="parTrans" cxnId="{C11C17A2-05E4-4E48-A443-D9033A37C3B3}">
      <dgm:prSet/>
      <dgm:spPr/>
      <dgm:t>
        <a:bodyPr/>
        <a:lstStyle/>
        <a:p>
          <a:endParaRPr lang="fr-FR" b="0"/>
        </a:p>
      </dgm:t>
    </dgm:pt>
    <dgm:pt modelId="{1E187B79-435D-406D-AED5-5E7515A207C9}" type="sibTrans" cxnId="{C11C17A2-05E4-4E48-A443-D9033A37C3B3}">
      <dgm:prSet/>
      <dgm:spPr/>
      <dgm:t>
        <a:bodyPr/>
        <a:lstStyle/>
        <a:p>
          <a:endParaRPr lang="fr-FR" b="0"/>
        </a:p>
      </dgm:t>
    </dgm:pt>
    <dgm:pt modelId="{3245E80A-A8F6-4D25-8A02-BDF3B36B1AA0}">
      <dgm:prSet phldrT="[Texte]" custT="1"/>
      <dgm:spPr/>
      <dgm:t>
        <a:bodyPr/>
        <a:lstStyle/>
        <a:p>
          <a:r>
            <a:rPr lang="fr-LU" sz="1400" b="0" dirty="0" err="1" smtClean="0"/>
            <a:t>Primary</a:t>
          </a:r>
          <a:r>
            <a:rPr lang="fr-LU" sz="1400" b="0" dirty="0" smtClean="0"/>
            <a:t> –Care </a:t>
          </a:r>
          <a:r>
            <a:rPr lang="fr-LU" sz="1400" b="0" dirty="0" err="1" smtClean="0"/>
            <a:t>physician</a:t>
          </a:r>
          <a:endParaRPr lang="fr-FR" sz="1400" b="0" dirty="0"/>
        </a:p>
      </dgm:t>
    </dgm:pt>
    <dgm:pt modelId="{6E3C80C9-930D-4B07-BBDD-C67902DD1FE0}" type="parTrans" cxnId="{55834FEF-A477-4D45-A35D-05101E9D1154}">
      <dgm:prSet/>
      <dgm:spPr/>
      <dgm:t>
        <a:bodyPr/>
        <a:lstStyle/>
        <a:p>
          <a:endParaRPr lang="fr-FR" b="0"/>
        </a:p>
      </dgm:t>
    </dgm:pt>
    <dgm:pt modelId="{4B930DAF-2C5A-4601-908E-5B1ED9C89ADB}" type="sibTrans" cxnId="{55834FEF-A477-4D45-A35D-05101E9D1154}">
      <dgm:prSet/>
      <dgm:spPr/>
      <dgm:t>
        <a:bodyPr/>
        <a:lstStyle/>
        <a:p>
          <a:endParaRPr lang="fr-FR" b="0"/>
        </a:p>
      </dgm:t>
    </dgm:pt>
    <dgm:pt modelId="{E74CC5DA-A026-47D1-BCB7-BDA3CF86DD35}">
      <dgm:prSet/>
      <dgm:spPr/>
      <dgm:t>
        <a:bodyPr/>
        <a:lstStyle/>
        <a:p>
          <a:r>
            <a:rPr lang="fr-LU" b="0" dirty="0" smtClean="0"/>
            <a:t>HCP</a:t>
          </a:r>
          <a:endParaRPr lang="fr-FR" b="0" dirty="0"/>
        </a:p>
      </dgm:t>
    </dgm:pt>
    <dgm:pt modelId="{AD9FC4D1-D018-418A-8BA9-839798375846}" type="parTrans" cxnId="{93A5DC80-2210-4FBA-A65C-37B94271192C}">
      <dgm:prSet/>
      <dgm:spPr/>
      <dgm:t>
        <a:bodyPr/>
        <a:lstStyle/>
        <a:p>
          <a:endParaRPr lang="fr-FR" b="0"/>
        </a:p>
      </dgm:t>
    </dgm:pt>
    <dgm:pt modelId="{62DB7285-34AD-4B69-9993-7EAF7EFA99BB}" type="sibTrans" cxnId="{93A5DC80-2210-4FBA-A65C-37B94271192C}">
      <dgm:prSet/>
      <dgm:spPr/>
      <dgm:t>
        <a:bodyPr/>
        <a:lstStyle/>
        <a:p>
          <a:endParaRPr lang="fr-FR" b="0"/>
        </a:p>
      </dgm:t>
    </dgm:pt>
    <dgm:pt modelId="{65BED2FB-0D9A-4E79-8C9E-AD95505C668A}">
      <dgm:prSet custT="1"/>
      <dgm:spPr/>
      <dgm:t>
        <a:bodyPr/>
        <a:lstStyle/>
        <a:p>
          <a:r>
            <a:rPr lang="fr-FR" sz="1400" b="0" smtClean="0"/>
            <a:t>Ambulatory</a:t>
          </a:r>
          <a:endParaRPr lang="fr-FR" sz="1400" b="0"/>
        </a:p>
      </dgm:t>
    </dgm:pt>
    <dgm:pt modelId="{50023F5E-7789-48B3-80D4-9F6164817B4D}" type="parTrans" cxnId="{D0D9F8A5-1BED-412A-8D63-A10B143D3074}">
      <dgm:prSet/>
      <dgm:spPr/>
      <dgm:t>
        <a:bodyPr/>
        <a:lstStyle/>
        <a:p>
          <a:endParaRPr lang="fr-FR" b="0"/>
        </a:p>
      </dgm:t>
    </dgm:pt>
    <dgm:pt modelId="{DC724DDC-6CF0-4BE5-A710-E165F91B9A6F}" type="sibTrans" cxnId="{D0D9F8A5-1BED-412A-8D63-A10B143D3074}">
      <dgm:prSet/>
      <dgm:spPr/>
      <dgm:t>
        <a:bodyPr/>
        <a:lstStyle/>
        <a:p>
          <a:endParaRPr lang="fr-FR" b="0"/>
        </a:p>
      </dgm:t>
    </dgm:pt>
    <dgm:pt modelId="{349137E5-7F80-45EB-A454-E7CEF378FB96}">
      <dgm:prSet custT="1"/>
      <dgm:spPr/>
      <dgm:t>
        <a:bodyPr/>
        <a:lstStyle/>
        <a:p>
          <a:r>
            <a:rPr lang="fr-LU" sz="1400" b="0" dirty="0" err="1" smtClean="0"/>
            <a:t>Other</a:t>
          </a:r>
          <a:r>
            <a:rPr lang="fr-LU" sz="1400" b="0" dirty="0" smtClean="0"/>
            <a:t> </a:t>
          </a:r>
          <a:r>
            <a:rPr lang="fr-LU" sz="1400" b="0" dirty="0" err="1" smtClean="0"/>
            <a:t>Health</a:t>
          </a:r>
          <a:r>
            <a:rPr lang="fr-LU" sz="1400" b="0" dirty="0" smtClean="0"/>
            <a:t>-Care  </a:t>
          </a:r>
          <a:r>
            <a:rPr lang="fr-LU" sz="1400" b="0" dirty="0" err="1" smtClean="0"/>
            <a:t>Professionals</a:t>
          </a:r>
          <a:endParaRPr lang="fr-FR" sz="1400" b="0" dirty="0"/>
        </a:p>
      </dgm:t>
    </dgm:pt>
    <dgm:pt modelId="{B0A7E043-E94D-42E6-BFA5-55D268ADF9D1}" type="parTrans" cxnId="{E908214B-AC1D-496A-9309-04C05BF76512}">
      <dgm:prSet/>
      <dgm:spPr/>
      <dgm:t>
        <a:bodyPr/>
        <a:lstStyle/>
        <a:p>
          <a:endParaRPr lang="fr-FR" b="0"/>
        </a:p>
      </dgm:t>
    </dgm:pt>
    <dgm:pt modelId="{5FD9B878-9F1B-450E-A9F7-3B872B3BF175}" type="sibTrans" cxnId="{E908214B-AC1D-496A-9309-04C05BF76512}">
      <dgm:prSet/>
      <dgm:spPr/>
      <dgm:t>
        <a:bodyPr/>
        <a:lstStyle/>
        <a:p>
          <a:endParaRPr lang="fr-FR" b="0"/>
        </a:p>
      </dgm:t>
    </dgm:pt>
    <dgm:pt modelId="{54FB1033-63D8-48CB-A800-645AB8F03268}">
      <dgm:prSet/>
      <dgm:spPr/>
      <dgm:t>
        <a:bodyPr/>
        <a:lstStyle/>
        <a:p>
          <a:r>
            <a:rPr lang="fr-LU" b="0" dirty="0" smtClean="0"/>
            <a:t>Patient</a:t>
          </a:r>
          <a:endParaRPr lang="fr-FR" b="0" dirty="0"/>
        </a:p>
      </dgm:t>
    </dgm:pt>
    <dgm:pt modelId="{3495EB49-A07A-4133-B34E-84E025EE38EF}" type="parTrans" cxnId="{820D603F-8470-4A4B-909F-D9CC712B195B}">
      <dgm:prSet/>
      <dgm:spPr/>
      <dgm:t>
        <a:bodyPr/>
        <a:lstStyle/>
        <a:p>
          <a:endParaRPr lang="fr-FR" b="0"/>
        </a:p>
      </dgm:t>
    </dgm:pt>
    <dgm:pt modelId="{936B9EB2-C7AA-48CD-A407-9C16F2E82C89}" type="sibTrans" cxnId="{820D603F-8470-4A4B-909F-D9CC712B195B}">
      <dgm:prSet/>
      <dgm:spPr/>
      <dgm:t>
        <a:bodyPr/>
        <a:lstStyle/>
        <a:p>
          <a:endParaRPr lang="fr-FR" b="0"/>
        </a:p>
      </dgm:t>
    </dgm:pt>
    <dgm:pt modelId="{E0C82EC2-339A-4F0A-B4C1-46C19E6CA79E}">
      <dgm:prSet custT="1"/>
      <dgm:spPr/>
      <dgm:t>
        <a:bodyPr/>
        <a:lstStyle/>
        <a:p>
          <a:r>
            <a:rPr lang="fr-LU" sz="1400" b="0" dirty="0" smtClean="0"/>
            <a:t>Home</a:t>
          </a:r>
          <a:endParaRPr lang="fr-FR" sz="1400" b="0" dirty="0"/>
        </a:p>
      </dgm:t>
    </dgm:pt>
    <dgm:pt modelId="{F0366E01-1395-4431-8A45-360125A3903C}" type="parTrans" cxnId="{F8FA7C55-465D-467D-B061-5A26AE72741A}">
      <dgm:prSet/>
      <dgm:spPr/>
      <dgm:t>
        <a:bodyPr/>
        <a:lstStyle/>
        <a:p>
          <a:endParaRPr lang="fr-FR" b="0"/>
        </a:p>
      </dgm:t>
    </dgm:pt>
    <dgm:pt modelId="{97EEFA9B-79BE-4422-9B1D-9C9BE3B85FB3}" type="sibTrans" cxnId="{F8FA7C55-465D-467D-B061-5A26AE72741A}">
      <dgm:prSet/>
      <dgm:spPr/>
      <dgm:t>
        <a:bodyPr/>
        <a:lstStyle/>
        <a:p>
          <a:endParaRPr lang="fr-FR" b="0"/>
        </a:p>
      </dgm:t>
    </dgm:pt>
    <dgm:pt modelId="{C7920333-1BC2-4319-B58A-F2EF6B81D458}">
      <dgm:prSet custT="1"/>
      <dgm:spPr/>
      <dgm:t>
        <a:bodyPr/>
        <a:lstStyle/>
        <a:p>
          <a:endParaRPr lang="fr-FR" sz="1400" b="0" dirty="0"/>
        </a:p>
      </dgm:t>
    </dgm:pt>
    <dgm:pt modelId="{120C9783-9772-4D8C-AF21-755F96D59A29}" type="parTrans" cxnId="{2F27841E-491A-4267-B218-72ED2FFA2401}">
      <dgm:prSet/>
      <dgm:spPr/>
      <dgm:t>
        <a:bodyPr/>
        <a:lstStyle/>
        <a:p>
          <a:endParaRPr lang="fr-FR" b="0"/>
        </a:p>
      </dgm:t>
    </dgm:pt>
    <dgm:pt modelId="{8B1B1B44-0E8E-41C3-AED0-9DF35413D4CE}" type="sibTrans" cxnId="{2F27841E-491A-4267-B218-72ED2FFA2401}">
      <dgm:prSet/>
      <dgm:spPr/>
      <dgm:t>
        <a:bodyPr/>
        <a:lstStyle/>
        <a:p>
          <a:endParaRPr lang="fr-FR" b="0"/>
        </a:p>
      </dgm:t>
    </dgm:pt>
    <dgm:pt modelId="{0BB38376-8B13-421E-B53C-612347771090}">
      <dgm:prSet custT="1"/>
      <dgm:spPr/>
      <dgm:t>
        <a:bodyPr/>
        <a:lstStyle/>
        <a:p>
          <a:r>
            <a:rPr lang="fr-LU" sz="1400" b="0" dirty="0" smtClean="0"/>
            <a:t>Patient self-monitoring</a:t>
          </a:r>
          <a:endParaRPr lang="fr-FR" sz="1400" b="0" dirty="0"/>
        </a:p>
      </dgm:t>
    </dgm:pt>
    <dgm:pt modelId="{86B91572-58C5-4D9E-B33E-3F8C9DB549E2}" type="parTrans" cxnId="{B19E19E4-76AA-4077-A067-1BD24AE83A21}">
      <dgm:prSet/>
      <dgm:spPr/>
      <dgm:t>
        <a:bodyPr/>
        <a:lstStyle/>
        <a:p>
          <a:endParaRPr lang="fr-FR" b="0"/>
        </a:p>
      </dgm:t>
    </dgm:pt>
    <dgm:pt modelId="{C9D87998-C971-4B04-94B0-29ED7DFBB7E6}" type="sibTrans" cxnId="{B19E19E4-76AA-4077-A067-1BD24AE83A21}">
      <dgm:prSet/>
      <dgm:spPr/>
      <dgm:t>
        <a:bodyPr/>
        <a:lstStyle/>
        <a:p>
          <a:endParaRPr lang="fr-FR" b="0"/>
        </a:p>
      </dgm:t>
    </dgm:pt>
    <dgm:pt modelId="{543BB318-9F58-4600-993A-5C3E9A45DED9}" type="pres">
      <dgm:prSet presAssocID="{CC5D762C-D794-4F90-AD08-2D2D8CBAE7A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b-LU"/>
        </a:p>
      </dgm:t>
    </dgm:pt>
    <dgm:pt modelId="{9500AEB0-8C27-4C40-81AC-F10D92529886}" type="pres">
      <dgm:prSet presAssocID="{88BC3417-35CF-46A6-84AC-A9A1F6FC9D5E}" presName="composite" presStyleCnt="0"/>
      <dgm:spPr/>
    </dgm:pt>
    <dgm:pt modelId="{4C5F1C62-A354-4613-805E-5CE17D8658C4}" type="pres">
      <dgm:prSet presAssocID="{88BC3417-35CF-46A6-84AC-A9A1F6FC9D5E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15FC4226-4AFF-4E28-A28D-0D5D77423AA7}" type="pres">
      <dgm:prSet presAssocID="{88BC3417-35CF-46A6-84AC-A9A1F6FC9D5E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F2D03A7-49D8-4E71-AAAB-928F3F47E359}" type="pres">
      <dgm:prSet presAssocID="{4F445B8F-3EEA-4B46-A8FB-E65E22D551EA}" presName="sp" presStyleCnt="0"/>
      <dgm:spPr/>
    </dgm:pt>
    <dgm:pt modelId="{B79EEC1B-3A07-47FF-8724-A1D65814837C}" type="pres">
      <dgm:prSet presAssocID="{ECEAC5FB-F13A-4FC3-9499-10F2CF20A620}" presName="composite" presStyleCnt="0"/>
      <dgm:spPr/>
    </dgm:pt>
    <dgm:pt modelId="{83361A77-D7A1-461D-A23E-98081745A217}" type="pres">
      <dgm:prSet presAssocID="{ECEAC5FB-F13A-4FC3-9499-10F2CF20A62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ED51D17B-0733-4164-9DE6-8C6C946CE568}" type="pres">
      <dgm:prSet presAssocID="{ECEAC5FB-F13A-4FC3-9499-10F2CF20A62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90B41EB3-516A-49C1-88CB-4C39A55A7B08}" type="pres">
      <dgm:prSet presAssocID="{EBE68E57-77AB-4124-8507-84DDA89D5359}" presName="sp" presStyleCnt="0"/>
      <dgm:spPr/>
    </dgm:pt>
    <dgm:pt modelId="{5A42AC63-6B1C-446C-814F-5D84AE867ABA}" type="pres">
      <dgm:prSet presAssocID="{AB9A434F-B2D7-4C90-B094-E1B686DD94FD}" presName="composite" presStyleCnt="0"/>
      <dgm:spPr/>
    </dgm:pt>
    <dgm:pt modelId="{9FF2BCA2-0362-40FC-A5B3-F4D6795E44E5}" type="pres">
      <dgm:prSet presAssocID="{AB9A434F-B2D7-4C90-B094-E1B686DD94F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6116E273-26AB-4ADD-BD06-374FF1FEE923}" type="pres">
      <dgm:prSet presAssocID="{AB9A434F-B2D7-4C90-B094-E1B686DD94FD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A7AE40BC-6AB4-402F-B3CC-BEA2880342C5}" type="pres">
      <dgm:prSet presAssocID="{B4DFA8A5-534A-446F-AE74-43FDF4CA46B6}" presName="sp" presStyleCnt="0"/>
      <dgm:spPr/>
    </dgm:pt>
    <dgm:pt modelId="{C00E4CD2-3FE6-4E3A-9361-D97A58229494}" type="pres">
      <dgm:prSet presAssocID="{E74CC5DA-A026-47D1-BCB7-BDA3CF86DD35}" presName="composite" presStyleCnt="0"/>
      <dgm:spPr/>
    </dgm:pt>
    <dgm:pt modelId="{38E060D2-EA29-47F7-827D-714ACED9130A}" type="pres">
      <dgm:prSet presAssocID="{E74CC5DA-A026-47D1-BCB7-BDA3CF86DD35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4134A38-E096-41A6-BD9F-9EF4DA8AAB3F}" type="pres">
      <dgm:prSet presAssocID="{E74CC5DA-A026-47D1-BCB7-BDA3CF86DD35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B5EEB66-6E92-4B43-8902-E53FB645CF13}" type="pres">
      <dgm:prSet presAssocID="{62DB7285-34AD-4B69-9993-7EAF7EFA99BB}" presName="sp" presStyleCnt="0"/>
      <dgm:spPr/>
    </dgm:pt>
    <dgm:pt modelId="{257A5BA7-D9E5-4B12-9B51-BAC8D23E00FC}" type="pres">
      <dgm:prSet presAssocID="{54FB1033-63D8-48CB-A800-645AB8F03268}" presName="composite" presStyleCnt="0"/>
      <dgm:spPr/>
    </dgm:pt>
    <dgm:pt modelId="{DDC76129-59D9-4C93-AA6C-99A1F86C8771}" type="pres">
      <dgm:prSet presAssocID="{54FB1033-63D8-48CB-A800-645AB8F03268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12013700-3752-4A74-BD65-D129D82C84A5}" type="pres">
      <dgm:prSet presAssocID="{54FB1033-63D8-48CB-A800-645AB8F03268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F27841E-491A-4267-B218-72ED2FFA2401}" srcId="{54FB1033-63D8-48CB-A800-645AB8F03268}" destId="{C7920333-1BC2-4319-B58A-F2EF6B81D458}" srcOrd="2" destOrd="0" parTransId="{120C9783-9772-4D8C-AF21-755F96D59A29}" sibTransId="{8B1B1B44-0E8E-41C3-AED0-9DF35413D4CE}"/>
    <dgm:cxn modelId="{AEB41AF2-1D3D-44BB-A345-51C08D3E790F}" srcId="{CC5D762C-D794-4F90-AD08-2D2D8CBAE7A9}" destId="{AB9A434F-B2D7-4C90-B094-E1B686DD94FD}" srcOrd="2" destOrd="0" parTransId="{E118DBFB-8EDE-49D9-852D-3469C2C27A4E}" sibTransId="{B4DFA8A5-534A-446F-AE74-43FDF4CA46B6}"/>
    <dgm:cxn modelId="{E626CA7B-DF4D-4F94-ACFF-BE01D8AF511B}" srcId="{88BC3417-35CF-46A6-84AC-A9A1F6FC9D5E}" destId="{F47FE8A5-11A9-45D3-9C8D-2E03D2E70BA3}" srcOrd="0" destOrd="0" parTransId="{2B98CA99-A8B3-41E9-9290-602F5A0029E2}" sibTransId="{195C9052-47E6-492A-AD93-000E3AEF2D65}"/>
    <dgm:cxn modelId="{7A47106B-38FA-42B8-ABEC-767C8C9E1BBE}" type="presOf" srcId="{E0C82EC2-339A-4F0A-B4C1-46C19E6CA79E}" destId="{12013700-3752-4A74-BD65-D129D82C84A5}" srcOrd="0" destOrd="0" presId="urn:microsoft.com/office/officeart/2005/8/layout/chevron2"/>
    <dgm:cxn modelId="{36E9BFF1-B843-42E5-8688-3A792F4DF132}" type="presOf" srcId="{AB9A434F-B2D7-4C90-B094-E1B686DD94FD}" destId="{9FF2BCA2-0362-40FC-A5B3-F4D6795E44E5}" srcOrd="0" destOrd="0" presId="urn:microsoft.com/office/officeart/2005/8/layout/chevron2"/>
    <dgm:cxn modelId="{E908214B-AC1D-496A-9309-04C05BF76512}" srcId="{E74CC5DA-A026-47D1-BCB7-BDA3CF86DD35}" destId="{349137E5-7F80-45EB-A454-E7CEF378FB96}" srcOrd="1" destOrd="0" parTransId="{B0A7E043-E94D-42E6-BFA5-55D268ADF9D1}" sibTransId="{5FD9B878-9F1B-450E-A9F7-3B872B3BF175}"/>
    <dgm:cxn modelId="{820D603F-8470-4A4B-909F-D9CC712B195B}" srcId="{CC5D762C-D794-4F90-AD08-2D2D8CBAE7A9}" destId="{54FB1033-63D8-48CB-A800-645AB8F03268}" srcOrd="4" destOrd="0" parTransId="{3495EB49-A07A-4133-B34E-84E025EE38EF}" sibTransId="{936B9EB2-C7AA-48CD-A407-9C16F2E82C89}"/>
    <dgm:cxn modelId="{8D6C2ED6-EA1B-4A9B-A18D-DA7282A19D58}" srcId="{CC5D762C-D794-4F90-AD08-2D2D8CBAE7A9}" destId="{88BC3417-35CF-46A6-84AC-A9A1F6FC9D5E}" srcOrd="0" destOrd="0" parTransId="{B60D34EE-E0B3-434B-96EA-E413645ACEB2}" sibTransId="{4F445B8F-3EEA-4B46-A8FB-E65E22D551EA}"/>
    <dgm:cxn modelId="{FBAD84C6-9E4B-49D7-A395-471FFB6FAB89}" srcId="{88BC3417-35CF-46A6-84AC-A9A1F6FC9D5E}" destId="{453FF7F1-4C8D-49C0-B447-3AC41B7092A2}" srcOrd="1" destOrd="0" parTransId="{C58C5D1F-C525-4EDD-8DAF-996C4DEBF51B}" sibTransId="{CACE65BD-C262-464A-A700-E2CCA9E76DEB}"/>
    <dgm:cxn modelId="{90EC93A3-87DA-4C33-B46E-8ECAC24AEFC5}" type="presOf" srcId="{CC5D762C-D794-4F90-AD08-2D2D8CBAE7A9}" destId="{543BB318-9F58-4600-993A-5C3E9A45DED9}" srcOrd="0" destOrd="0" presId="urn:microsoft.com/office/officeart/2005/8/layout/chevron2"/>
    <dgm:cxn modelId="{C11C17A2-05E4-4E48-A443-D9033A37C3B3}" srcId="{AB9A434F-B2D7-4C90-B094-E1B686DD94FD}" destId="{BEB891D3-83A8-4721-BB3A-D92AA5F5E6F7}" srcOrd="0" destOrd="0" parTransId="{CCCA15E9-DB60-4637-9F65-5E2841CF649C}" sibTransId="{1E187B79-435D-406D-AED5-5E7515A207C9}"/>
    <dgm:cxn modelId="{E48D4BBE-D3BA-4DC6-9970-7B8AF89BFDC3}" type="presOf" srcId="{0BB38376-8B13-421E-B53C-612347771090}" destId="{12013700-3752-4A74-BD65-D129D82C84A5}" srcOrd="0" destOrd="1" presId="urn:microsoft.com/office/officeart/2005/8/layout/chevron2"/>
    <dgm:cxn modelId="{F8FA7C55-465D-467D-B061-5A26AE72741A}" srcId="{54FB1033-63D8-48CB-A800-645AB8F03268}" destId="{E0C82EC2-339A-4F0A-B4C1-46C19E6CA79E}" srcOrd="0" destOrd="0" parTransId="{F0366E01-1395-4431-8A45-360125A3903C}" sibTransId="{97EEFA9B-79BE-4422-9B1D-9C9BE3B85FB3}"/>
    <dgm:cxn modelId="{A5E7E373-BD41-45E7-9072-DE92734CD9AF}" type="presOf" srcId="{C7920333-1BC2-4319-B58A-F2EF6B81D458}" destId="{12013700-3752-4A74-BD65-D129D82C84A5}" srcOrd="0" destOrd="2" presId="urn:microsoft.com/office/officeart/2005/8/layout/chevron2"/>
    <dgm:cxn modelId="{CBDA5227-138A-4003-8DE7-4A48631E72FD}" type="presOf" srcId="{ECEAC5FB-F13A-4FC3-9499-10F2CF20A620}" destId="{83361A77-D7A1-461D-A23E-98081745A217}" srcOrd="0" destOrd="0" presId="urn:microsoft.com/office/officeart/2005/8/layout/chevron2"/>
    <dgm:cxn modelId="{93A5DC80-2210-4FBA-A65C-37B94271192C}" srcId="{CC5D762C-D794-4F90-AD08-2D2D8CBAE7A9}" destId="{E74CC5DA-A026-47D1-BCB7-BDA3CF86DD35}" srcOrd="3" destOrd="0" parTransId="{AD9FC4D1-D018-418A-8BA9-839798375846}" sibTransId="{62DB7285-34AD-4B69-9993-7EAF7EFA99BB}"/>
    <dgm:cxn modelId="{D0D9F8A5-1BED-412A-8D63-A10B143D3074}" srcId="{E74CC5DA-A026-47D1-BCB7-BDA3CF86DD35}" destId="{65BED2FB-0D9A-4E79-8C9E-AD95505C668A}" srcOrd="0" destOrd="0" parTransId="{50023F5E-7789-48B3-80D4-9F6164817B4D}" sibTransId="{DC724DDC-6CF0-4BE5-A710-E165F91B9A6F}"/>
    <dgm:cxn modelId="{F2CF24E0-D999-443D-873D-B7C1D4710549}" type="presOf" srcId="{349137E5-7F80-45EB-A454-E7CEF378FB96}" destId="{84134A38-E096-41A6-BD9F-9EF4DA8AAB3F}" srcOrd="0" destOrd="1" presId="urn:microsoft.com/office/officeart/2005/8/layout/chevron2"/>
    <dgm:cxn modelId="{2C615A70-6ED3-4592-B5C4-EC3717B4299D}" type="presOf" srcId="{BEB891D3-83A8-4721-BB3A-D92AA5F5E6F7}" destId="{6116E273-26AB-4ADD-BD06-374FF1FEE923}" srcOrd="0" destOrd="0" presId="urn:microsoft.com/office/officeart/2005/8/layout/chevron2"/>
    <dgm:cxn modelId="{B19E19E4-76AA-4077-A067-1BD24AE83A21}" srcId="{54FB1033-63D8-48CB-A800-645AB8F03268}" destId="{0BB38376-8B13-421E-B53C-612347771090}" srcOrd="1" destOrd="0" parTransId="{86B91572-58C5-4D9E-B33E-3F8C9DB549E2}" sibTransId="{C9D87998-C971-4B04-94B0-29ED7DFBB7E6}"/>
    <dgm:cxn modelId="{CD73C412-6C08-4EEC-B29A-5A1489813EBA}" type="presOf" srcId="{0C9A1B10-E4FA-428A-A3DC-B0B0F4AB968C}" destId="{ED51D17B-0733-4164-9DE6-8C6C946CE568}" srcOrd="0" destOrd="0" presId="urn:microsoft.com/office/officeart/2005/8/layout/chevron2"/>
    <dgm:cxn modelId="{E5248534-E3EA-4671-87BA-2FEA6EA8CB98}" type="presOf" srcId="{D997398E-00D4-4AE2-83C7-C4144E1DF015}" destId="{ED51D17B-0733-4164-9DE6-8C6C946CE568}" srcOrd="0" destOrd="1" presId="urn:microsoft.com/office/officeart/2005/8/layout/chevron2"/>
    <dgm:cxn modelId="{A89B30C6-A285-4C5D-B2BE-54FF9C4E68C4}" type="presOf" srcId="{F47FE8A5-11A9-45D3-9C8D-2E03D2E70BA3}" destId="{15FC4226-4AFF-4E28-A28D-0D5D77423AA7}" srcOrd="0" destOrd="0" presId="urn:microsoft.com/office/officeart/2005/8/layout/chevron2"/>
    <dgm:cxn modelId="{990E611F-829F-4056-9D83-DEC7613C006E}" type="presOf" srcId="{453FF7F1-4C8D-49C0-B447-3AC41B7092A2}" destId="{15FC4226-4AFF-4E28-A28D-0D5D77423AA7}" srcOrd="0" destOrd="1" presId="urn:microsoft.com/office/officeart/2005/8/layout/chevron2"/>
    <dgm:cxn modelId="{55834FEF-A477-4D45-A35D-05101E9D1154}" srcId="{AB9A434F-B2D7-4C90-B094-E1B686DD94FD}" destId="{3245E80A-A8F6-4D25-8A02-BDF3B36B1AA0}" srcOrd="1" destOrd="0" parTransId="{6E3C80C9-930D-4B07-BBDD-C67902DD1FE0}" sibTransId="{4B930DAF-2C5A-4601-908E-5B1ED9C89ADB}"/>
    <dgm:cxn modelId="{E3B5AD5E-A522-4EC5-9737-54630906C84E}" type="presOf" srcId="{88BC3417-35CF-46A6-84AC-A9A1F6FC9D5E}" destId="{4C5F1C62-A354-4613-805E-5CE17D8658C4}" srcOrd="0" destOrd="0" presId="urn:microsoft.com/office/officeart/2005/8/layout/chevron2"/>
    <dgm:cxn modelId="{3800EEBA-B5E4-40FF-AAAA-1BA32B3CDB99}" type="presOf" srcId="{65BED2FB-0D9A-4E79-8C9E-AD95505C668A}" destId="{84134A38-E096-41A6-BD9F-9EF4DA8AAB3F}" srcOrd="0" destOrd="0" presId="urn:microsoft.com/office/officeart/2005/8/layout/chevron2"/>
    <dgm:cxn modelId="{EBB2E3B9-43B3-4F7E-9315-034023B256B1}" type="presOf" srcId="{E74CC5DA-A026-47D1-BCB7-BDA3CF86DD35}" destId="{38E060D2-EA29-47F7-827D-714ACED9130A}" srcOrd="0" destOrd="0" presId="urn:microsoft.com/office/officeart/2005/8/layout/chevron2"/>
    <dgm:cxn modelId="{3EFC0DEF-6EA3-44C0-94A2-34C17972BFD8}" srcId="{ECEAC5FB-F13A-4FC3-9499-10F2CF20A620}" destId="{0C9A1B10-E4FA-428A-A3DC-B0B0F4AB968C}" srcOrd="0" destOrd="0" parTransId="{8BC9E174-8AD5-434E-8083-9B3A44D609EA}" sibTransId="{AB0334DB-1BFB-4D20-9A6B-3F225EF881FE}"/>
    <dgm:cxn modelId="{CC4B0864-6D4B-4D9E-B85A-A5CB82CAB785}" type="presOf" srcId="{3245E80A-A8F6-4D25-8A02-BDF3B36B1AA0}" destId="{6116E273-26AB-4ADD-BD06-374FF1FEE923}" srcOrd="0" destOrd="1" presId="urn:microsoft.com/office/officeart/2005/8/layout/chevron2"/>
    <dgm:cxn modelId="{164C8DC4-69B9-4F7F-8953-816DFD783B3D}" srcId="{ECEAC5FB-F13A-4FC3-9499-10F2CF20A620}" destId="{D997398E-00D4-4AE2-83C7-C4144E1DF015}" srcOrd="1" destOrd="0" parTransId="{9026E010-BE8C-4303-A429-2E9810D303C4}" sibTransId="{91F7F498-58A3-4D5E-A38C-6D737CDEF0E5}"/>
    <dgm:cxn modelId="{9ADEBD61-DC82-4D13-AAE9-EB9AC555B8AC}" srcId="{CC5D762C-D794-4F90-AD08-2D2D8CBAE7A9}" destId="{ECEAC5FB-F13A-4FC3-9499-10F2CF20A620}" srcOrd="1" destOrd="0" parTransId="{B597BB5A-8484-4485-A801-4BE126C95E22}" sibTransId="{EBE68E57-77AB-4124-8507-84DDA89D5359}"/>
    <dgm:cxn modelId="{52D48BB2-9BFC-4CEC-91C6-95C66679E149}" type="presOf" srcId="{54FB1033-63D8-48CB-A800-645AB8F03268}" destId="{DDC76129-59D9-4C93-AA6C-99A1F86C8771}" srcOrd="0" destOrd="0" presId="urn:microsoft.com/office/officeart/2005/8/layout/chevron2"/>
    <dgm:cxn modelId="{C1A7B0DA-4A04-47F6-A6AD-0F8069122BCE}" type="presParOf" srcId="{543BB318-9F58-4600-993A-5C3E9A45DED9}" destId="{9500AEB0-8C27-4C40-81AC-F10D92529886}" srcOrd="0" destOrd="0" presId="urn:microsoft.com/office/officeart/2005/8/layout/chevron2"/>
    <dgm:cxn modelId="{E8CFBC82-A52F-4CCC-AA6F-D5FD1490ABD2}" type="presParOf" srcId="{9500AEB0-8C27-4C40-81AC-F10D92529886}" destId="{4C5F1C62-A354-4613-805E-5CE17D8658C4}" srcOrd="0" destOrd="0" presId="urn:microsoft.com/office/officeart/2005/8/layout/chevron2"/>
    <dgm:cxn modelId="{FCC191B4-BD7E-4AEE-813E-358B22442809}" type="presParOf" srcId="{9500AEB0-8C27-4C40-81AC-F10D92529886}" destId="{15FC4226-4AFF-4E28-A28D-0D5D77423AA7}" srcOrd="1" destOrd="0" presId="urn:microsoft.com/office/officeart/2005/8/layout/chevron2"/>
    <dgm:cxn modelId="{34249E7F-0D3D-4594-A3BA-2319775BA5A3}" type="presParOf" srcId="{543BB318-9F58-4600-993A-5C3E9A45DED9}" destId="{BF2D03A7-49D8-4E71-AAAB-928F3F47E359}" srcOrd="1" destOrd="0" presId="urn:microsoft.com/office/officeart/2005/8/layout/chevron2"/>
    <dgm:cxn modelId="{8A4DF3B9-9317-473D-8F6F-8AA41166E742}" type="presParOf" srcId="{543BB318-9F58-4600-993A-5C3E9A45DED9}" destId="{B79EEC1B-3A07-47FF-8724-A1D65814837C}" srcOrd="2" destOrd="0" presId="urn:microsoft.com/office/officeart/2005/8/layout/chevron2"/>
    <dgm:cxn modelId="{38D60D40-4564-4A18-8749-5CB354741EA4}" type="presParOf" srcId="{B79EEC1B-3A07-47FF-8724-A1D65814837C}" destId="{83361A77-D7A1-461D-A23E-98081745A217}" srcOrd="0" destOrd="0" presId="urn:microsoft.com/office/officeart/2005/8/layout/chevron2"/>
    <dgm:cxn modelId="{302ADFB1-8F13-4AA7-A804-76FDF81F4498}" type="presParOf" srcId="{B79EEC1B-3A07-47FF-8724-A1D65814837C}" destId="{ED51D17B-0733-4164-9DE6-8C6C946CE568}" srcOrd="1" destOrd="0" presId="urn:microsoft.com/office/officeart/2005/8/layout/chevron2"/>
    <dgm:cxn modelId="{80B3FE03-6B9B-4819-B53D-488F1E8490B9}" type="presParOf" srcId="{543BB318-9F58-4600-993A-5C3E9A45DED9}" destId="{90B41EB3-516A-49C1-88CB-4C39A55A7B08}" srcOrd="3" destOrd="0" presId="urn:microsoft.com/office/officeart/2005/8/layout/chevron2"/>
    <dgm:cxn modelId="{CF95252B-8AFB-4CFD-B540-49ECCCD41E76}" type="presParOf" srcId="{543BB318-9F58-4600-993A-5C3E9A45DED9}" destId="{5A42AC63-6B1C-446C-814F-5D84AE867ABA}" srcOrd="4" destOrd="0" presId="urn:microsoft.com/office/officeart/2005/8/layout/chevron2"/>
    <dgm:cxn modelId="{1ABC4883-AE6D-4EDD-9AD5-3103F32DEFCF}" type="presParOf" srcId="{5A42AC63-6B1C-446C-814F-5D84AE867ABA}" destId="{9FF2BCA2-0362-40FC-A5B3-F4D6795E44E5}" srcOrd="0" destOrd="0" presId="urn:microsoft.com/office/officeart/2005/8/layout/chevron2"/>
    <dgm:cxn modelId="{632D0615-C74D-47C7-B723-2B4D37BC1B45}" type="presParOf" srcId="{5A42AC63-6B1C-446C-814F-5D84AE867ABA}" destId="{6116E273-26AB-4ADD-BD06-374FF1FEE923}" srcOrd="1" destOrd="0" presId="urn:microsoft.com/office/officeart/2005/8/layout/chevron2"/>
    <dgm:cxn modelId="{2D2E2DDD-C54D-45E7-ABC0-5DCD2888DDA1}" type="presParOf" srcId="{543BB318-9F58-4600-993A-5C3E9A45DED9}" destId="{A7AE40BC-6AB4-402F-B3CC-BEA2880342C5}" srcOrd="5" destOrd="0" presId="urn:microsoft.com/office/officeart/2005/8/layout/chevron2"/>
    <dgm:cxn modelId="{15002D85-CC9F-4356-8B6A-BEF98D14E126}" type="presParOf" srcId="{543BB318-9F58-4600-993A-5C3E9A45DED9}" destId="{C00E4CD2-3FE6-4E3A-9361-D97A58229494}" srcOrd="6" destOrd="0" presId="urn:microsoft.com/office/officeart/2005/8/layout/chevron2"/>
    <dgm:cxn modelId="{D2993ED2-74E7-4920-9F35-AC991E50A511}" type="presParOf" srcId="{C00E4CD2-3FE6-4E3A-9361-D97A58229494}" destId="{38E060D2-EA29-47F7-827D-714ACED9130A}" srcOrd="0" destOrd="0" presId="urn:microsoft.com/office/officeart/2005/8/layout/chevron2"/>
    <dgm:cxn modelId="{D52B307F-78AC-4569-8B49-513E3853C808}" type="presParOf" srcId="{C00E4CD2-3FE6-4E3A-9361-D97A58229494}" destId="{84134A38-E096-41A6-BD9F-9EF4DA8AAB3F}" srcOrd="1" destOrd="0" presId="urn:microsoft.com/office/officeart/2005/8/layout/chevron2"/>
    <dgm:cxn modelId="{47B1BD00-EE15-4BB8-8E6F-BA83B0A41BF5}" type="presParOf" srcId="{543BB318-9F58-4600-993A-5C3E9A45DED9}" destId="{CB5EEB66-6E92-4B43-8902-E53FB645CF13}" srcOrd="7" destOrd="0" presId="urn:microsoft.com/office/officeart/2005/8/layout/chevron2"/>
    <dgm:cxn modelId="{58091C75-AE2E-40A8-A3B5-8127BD386F32}" type="presParOf" srcId="{543BB318-9F58-4600-993A-5C3E9A45DED9}" destId="{257A5BA7-D9E5-4B12-9B51-BAC8D23E00FC}" srcOrd="8" destOrd="0" presId="urn:microsoft.com/office/officeart/2005/8/layout/chevron2"/>
    <dgm:cxn modelId="{192A9844-7866-4FB5-AED8-89A00C956FCB}" type="presParOf" srcId="{257A5BA7-D9E5-4B12-9B51-BAC8D23E00FC}" destId="{DDC76129-59D9-4C93-AA6C-99A1F86C8771}" srcOrd="0" destOrd="0" presId="urn:microsoft.com/office/officeart/2005/8/layout/chevron2"/>
    <dgm:cxn modelId="{D5376CC1-5FEB-47CA-B604-B66F36E3B5DC}" type="presParOf" srcId="{257A5BA7-D9E5-4B12-9B51-BAC8D23E00FC}" destId="{12013700-3752-4A74-BD65-D129D82C84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F1C62-A354-4613-805E-5CE17D8658C4}">
      <dsp:nvSpPr>
        <dsp:cNvPr id="0" name=""/>
        <dsp:cNvSpPr/>
      </dsp:nvSpPr>
      <dsp:spPr>
        <a:xfrm rot="5400000">
          <a:off x="-149687" y="154094"/>
          <a:ext cx="997918" cy="69854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HSP</a:t>
          </a:r>
          <a:endParaRPr lang="fr-FR" sz="1800" b="0" kern="1200" dirty="0"/>
        </a:p>
      </dsp:txBody>
      <dsp:txXfrm rot="-5400000">
        <a:off x="1" y="353679"/>
        <a:ext cx="698543" cy="299375"/>
      </dsp:txXfrm>
    </dsp:sp>
    <dsp:sp modelId="{15FC4226-4AFF-4E28-A28D-0D5D77423AA7}">
      <dsp:nvSpPr>
        <dsp:cNvPr id="0" name=""/>
        <dsp:cNvSpPr/>
      </dsp:nvSpPr>
      <dsp:spPr>
        <a:xfrm rot="5400000">
          <a:off x="4139747" y="-3436798"/>
          <a:ext cx="648647" cy="753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smtClean="0"/>
            <a:t>Hospital</a:t>
          </a:r>
          <a:endParaRPr lang="fr-FR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err="1" smtClean="0"/>
            <a:t>Specialist-physician</a:t>
          </a:r>
          <a:r>
            <a:rPr lang="fr-LU" sz="1400" b="0" kern="1200" dirty="0" smtClean="0"/>
            <a:t> Care</a:t>
          </a:r>
          <a:endParaRPr lang="fr-FR" sz="1400" b="0" kern="1200" dirty="0"/>
        </a:p>
      </dsp:txBody>
      <dsp:txXfrm rot="-5400000">
        <a:off x="698543" y="36070"/>
        <a:ext cx="7499392" cy="585319"/>
      </dsp:txXfrm>
    </dsp:sp>
    <dsp:sp modelId="{83361A77-D7A1-461D-A23E-98081745A217}">
      <dsp:nvSpPr>
        <dsp:cNvPr id="0" name=""/>
        <dsp:cNvSpPr/>
      </dsp:nvSpPr>
      <dsp:spPr>
        <a:xfrm rot="5400000">
          <a:off x="-149687" y="1033902"/>
          <a:ext cx="997918" cy="69854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ASP</a:t>
          </a:r>
          <a:endParaRPr lang="fr-FR" sz="1800" b="0" kern="1200" dirty="0"/>
        </a:p>
      </dsp:txBody>
      <dsp:txXfrm rot="-5400000">
        <a:off x="1" y="1233487"/>
        <a:ext cx="698543" cy="299375"/>
      </dsp:txXfrm>
    </dsp:sp>
    <dsp:sp modelId="{ED51D17B-0733-4164-9DE6-8C6C946CE568}">
      <dsp:nvSpPr>
        <dsp:cNvPr id="0" name=""/>
        <dsp:cNvSpPr/>
      </dsp:nvSpPr>
      <dsp:spPr>
        <a:xfrm rot="5400000">
          <a:off x="4139747" y="-2556990"/>
          <a:ext cx="648647" cy="753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err="1" smtClean="0"/>
            <a:t>Ambulatory</a:t>
          </a:r>
          <a:endParaRPr lang="fr-FR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err="1" smtClean="0"/>
            <a:t>Specialist-physician</a:t>
          </a:r>
          <a:r>
            <a:rPr lang="fr-LU" sz="1400" b="0" kern="1200" dirty="0" smtClean="0"/>
            <a:t> Care</a:t>
          </a:r>
          <a:endParaRPr lang="fr-FR" sz="1400" b="0" kern="1200" dirty="0"/>
        </a:p>
      </dsp:txBody>
      <dsp:txXfrm rot="-5400000">
        <a:off x="698543" y="915878"/>
        <a:ext cx="7499392" cy="585319"/>
      </dsp:txXfrm>
    </dsp:sp>
    <dsp:sp modelId="{9FF2BCA2-0362-40FC-A5B3-F4D6795E44E5}">
      <dsp:nvSpPr>
        <dsp:cNvPr id="0" name=""/>
        <dsp:cNvSpPr/>
      </dsp:nvSpPr>
      <dsp:spPr>
        <a:xfrm rot="5400000">
          <a:off x="-149687" y="1913709"/>
          <a:ext cx="997918" cy="69854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APCP</a:t>
          </a:r>
          <a:endParaRPr lang="fr-FR" sz="1800" b="0" kern="1200" dirty="0"/>
        </a:p>
      </dsp:txBody>
      <dsp:txXfrm rot="-5400000">
        <a:off x="1" y="2113294"/>
        <a:ext cx="698543" cy="299375"/>
      </dsp:txXfrm>
    </dsp:sp>
    <dsp:sp modelId="{6116E273-26AB-4ADD-BD06-374FF1FEE923}">
      <dsp:nvSpPr>
        <dsp:cNvPr id="0" name=""/>
        <dsp:cNvSpPr/>
      </dsp:nvSpPr>
      <dsp:spPr>
        <a:xfrm rot="5400000">
          <a:off x="4139747" y="-1677182"/>
          <a:ext cx="648647" cy="753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err="1" smtClean="0"/>
            <a:t>Ambulatory</a:t>
          </a:r>
          <a:endParaRPr lang="fr-FR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err="1" smtClean="0"/>
            <a:t>Primary</a:t>
          </a:r>
          <a:r>
            <a:rPr lang="fr-LU" sz="1400" b="0" kern="1200" dirty="0" smtClean="0"/>
            <a:t> –Care </a:t>
          </a:r>
          <a:r>
            <a:rPr lang="fr-LU" sz="1400" b="0" kern="1200" dirty="0" err="1" smtClean="0"/>
            <a:t>physician</a:t>
          </a:r>
          <a:endParaRPr lang="fr-FR" sz="1400" b="0" kern="1200" dirty="0"/>
        </a:p>
      </dsp:txBody>
      <dsp:txXfrm rot="-5400000">
        <a:off x="698543" y="1795686"/>
        <a:ext cx="7499392" cy="585319"/>
      </dsp:txXfrm>
    </dsp:sp>
    <dsp:sp modelId="{38E060D2-EA29-47F7-827D-714ACED9130A}">
      <dsp:nvSpPr>
        <dsp:cNvPr id="0" name=""/>
        <dsp:cNvSpPr/>
      </dsp:nvSpPr>
      <dsp:spPr>
        <a:xfrm rot="5400000">
          <a:off x="-149687" y="2793517"/>
          <a:ext cx="997918" cy="69854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HCP</a:t>
          </a:r>
          <a:endParaRPr lang="fr-FR" sz="1800" b="0" kern="1200" dirty="0"/>
        </a:p>
      </dsp:txBody>
      <dsp:txXfrm rot="-5400000">
        <a:off x="1" y="2993102"/>
        <a:ext cx="698543" cy="299375"/>
      </dsp:txXfrm>
    </dsp:sp>
    <dsp:sp modelId="{84134A38-E096-41A6-BD9F-9EF4DA8AAB3F}">
      <dsp:nvSpPr>
        <dsp:cNvPr id="0" name=""/>
        <dsp:cNvSpPr/>
      </dsp:nvSpPr>
      <dsp:spPr>
        <a:xfrm rot="5400000">
          <a:off x="4139747" y="-797374"/>
          <a:ext cx="648647" cy="753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400" b="0" kern="1200" smtClean="0"/>
            <a:t>Ambulatory</a:t>
          </a:r>
          <a:endParaRPr lang="fr-FR" sz="1400" b="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err="1" smtClean="0"/>
            <a:t>Other</a:t>
          </a:r>
          <a:r>
            <a:rPr lang="fr-LU" sz="1400" b="0" kern="1200" dirty="0" smtClean="0"/>
            <a:t> </a:t>
          </a:r>
          <a:r>
            <a:rPr lang="fr-LU" sz="1400" b="0" kern="1200" dirty="0" err="1" smtClean="0"/>
            <a:t>Health</a:t>
          </a:r>
          <a:r>
            <a:rPr lang="fr-LU" sz="1400" b="0" kern="1200" dirty="0" smtClean="0"/>
            <a:t>-Care  </a:t>
          </a:r>
          <a:r>
            <a:rPr lang="fr-LU" sz="1400" b="0" kern="1200" dirty="0" err="1" smtClean="0"/>
            <a:t>Professionals</a:t>
          </a:r>
          <a:endParaRPr lang="fr-FR" sz="1400" b="0" kern="1200" dirty="0"/>
        </a:p>
      </dsp:txBody>
      <dsp:txXfrm rot="-5400000">
        <a:off x="698543" y="2675494"/>
        <a:ext cx="7499392" cy="585319"/>
      </dsp:txXfrm>
    </dsp:sp>
    <dsp:sp modelId="{DDC76129-59D9-4C93-AA6C-99A1F86C8771}">
      <dsp:nvSpPr>
        <dsp:cNvPr id="0" name=""/>
        <dsp:cNvSpPr/>
      </dsp:nvSpPr>
      <dsp:spPr>
        <a:xfrm rot="5400000">
          <a:off x="-149687" y="3673325"/>
          <a:ext cx="997918" cy="698543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Patient</a:t>
          </a:r>
          <a:endParaRPr lang="fr-FR" sz="1800" b="0" kern="1200" dirty="0"/>
        </a:p>
      </dsp:txBody>
      <dsp:txXfrm rot="-5400000">
        <a:off x="1" y="3872910"/>
        <a:ext cx="698543" cy="299375"/>
      </dsp:txXfrm>
    </dsp:sp>
    <dsp:sp modelId="{12013700-3752-4A74-BD65-D129D82C84A5}">
      <dsp:nvSpPr>
        <dsp:cNvPr id="0" name=""/>
        <dsp:cNvSpPr/>
      </dsp:nvSpPr>
      <dsp:spPr>
        <a:xfrm rot="5400000">
          <a:off x="4139747" y="82433"/>
          <a:ext cx="648647" cy="75310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smtClean="0"/>
            <a:t>Home</a:t>
          </a:r>
          <a:endParaRPr lang="fr-FR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400" b="0" kern="1200" dirty="0" smtClean="0"/>
            <a:t>Patient self-monitoring</a:t>
          </a:r>
          <a:endParaRPr lang="fr-FR" sz="1400" b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1400" b="0" kern="1200" dirty="0"/>
        </a:p>
      </dsp:txBody>
      <dsp:txXfrm rot="-5400000">
        <a:off x="698543" y="3555301"/>
        <a:ext cx="7499392" cy="585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FF80-EFCD-442C-8AA0-68E52569A7A7}" type="datetimeFigureOut">
              <a:rPr lang="fr-FR" smtClean="0"/>
              <a:pPr/>
              <a:t>16/11/2011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B5D9B-D6D2-468D-9643-B89DCFF382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b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en.wikipedia.org/wiki/File:Nightingale-mortality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zeno.org/Bildpostkarten.images/I/MPK00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9444" y="980728"/>
            <a:ext cx="6438900" cy="4191001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-27384"/>
            <a:ext cx="7772400" cy="1470025"/>
          </a:xfrm>
        </p:spPr>
        <p:txBody>
          <a:bodyPr/>
          <a:lstStyle/>
          <a:p>
            <a:r>
              <a:rPr lang="fr-LU" b="1" dirty="0" smtClean="0">
                <a:solidFill>
                  <a:srgbClr val="0070C0"/>
                </a:solidFill>
              </a:rPr>
              <a:t>TASK SHIFTING/SHARING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132784"/>
            <a:ext cx="6400800" cy="1752600"/>
          </a:xfrm>
        </p:spPr>
        <p:txBody>
          <a:bodyPr>
            <a:normAutofit/>
          </a:bodyPr>
          <a:lstStyle/>
          <a:p>
            <a:r>
              <a:rPr lang="fr-LU" b="1" dirty="0" smtClean="0">
                <a:solidFill>
                  <a:schemeClr val="tx1"/>
                </a:solidFill>
              </a:rPr>
              <a:t>Dr Claude Schummer</a:t>
            </a:r>
          </a:p>
          <a:p>
            <a:r>
              <a:rPr lang="fr-LU" b="1" dirty="0" smtClean="0">
                <a:solidFill>
                  <a:schemeClr val="tx1"/>
                </a:solidFill>
              </a:rPr>
              <a:t>Luxembourg</a:t>
            </a:r>
          </a:p>
          <a:p>
            <a:r>
              <a:rPr lang="fr-LU" b="1" dirty="0" smtClean="0">
                <a:solidFill>
                  <a:schemeClr val="tx1"/>
                </a:solidFill>
              </a:rPr>
              <a:t>18-19 </a:t>
            </a:r>
            <a:r>
              <a:rPr lang="fr-LU" b="1" dirty="0" err="1" smtClean="0">
                <a:solidFill>
                  <a:schemeClr val="tx1"/>
                </a:solidFill>
              </a:rPr>
              <a:t>November</a:t>
            </a:r>
            <a:r>
              <a:rPr lang="fr-LU" b="1" dirty="0" smtClean="0">
                <a:solidFill>
                  <a:schemeClr val="tx1"/>
                </a:solidFill>
              </a:rPr>
              <a:t> Halle/Saale</a:t>
            </a:r>
            <a:endParaRPr lang="fr-F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4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err="1" smtClean="0">
                <a:solidFill>
                  <a:srgbClr val="0070C0"/>
                </a:solidFill>
              </a:rPr>
              <a:t>Teamwork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3360"/>
            <a:ext cx="5256000" cy="52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827584" y="1916832"/>
            <a:ext cx="223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b="1" dirty="0" err="1" smtClean="0"/>
              <a:t>Who</a:t>
            </a:r>
            <a:r>
              <a:rPr lang="fr-LU" b="1" dirty="0" smtClean="0"/>
              <a:t> </a:t>
            </a:r>
            <a:r>
              <a:rPr lang="fr-LU" b="1" dirty="0" err="1" smtClean="0"/>
              <a:t>is</a:t>
            </a:r>
            <a:r>
              <a:rPr lang="fr-LU" b="1" dirty="0" smtClean="0"/>
              <a:t> Team-Leader?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5940152" y="2492896"/>
            <a:ext cx="134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b="1" dirty="0" smtClean="0"/>
              <a:t>The </a:t>
            </a:r>
            <a:r>
              <a:rPr lang="fr-LU" b="1" dirty="0" err="1" smtClean="0"/>
              <a:t>Doctor</a:t>
            </a:r>
            <a:r>
              <a:rPr lang="fr-LU" b="1" dirty="0" smtClean="0"/>
              <a:t>?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7596336" y="4643844"/>
            <a:ext cx="1381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b="1" dirty="0" smtClean="0"/>
              <a:t>The Patient?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2996952"/>
            <a:ext cx="1849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b-LU" b="1" dirty="0" smtClean="0"/>
              <a:t>Another</a:t>
            </a:r>
          </a:p>
          <a:p>
            <a:r>
              <a:rPr lang="lb-LU" b="1" dirty="0" smtClean="0"/>
              <a:t>H-C professional?</a:t>
            </a:r>
            <a:endParaRPr lang="lb-LU" b="1" dirty="0"/>
          </a:p>
        </p:txBody>
      </p:sp>
    </p:spTree>
    <p:extLst>
      <p:ext uri="{BB962C8B-B14F-4D97-AF65-F5344CB8AC3E}">
        <p14:creationId xmlns:p14="http://schemas.microsoft.com/office/powerpoint/2010/main" val="36102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www.psychophysik.com/h-blog/images/053%20Cochrane%20Collabo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1110" y="44624"/>
            <a:ext cx="3981450" cy="260032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5405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lb-LU" b="1" dirty="0" smtClean="0"/>
              <a:t>Substitution of Doctors by Nurses</a:t>
            </a:r>
          </a:p>
          <a:p>
            <a:pPr>
              <a:buNone/>
            </a:pPr>
            <a:r>
              <a:rPr lang="lb-LU" b="1" dirty="0" smtClean="0"/>
              <a:t>In Primary Care  </a:t>
            </a:r>
            <a:r>
              <a:rPr lang="lb-LU" sz="2400" dirty="0" smtClean="0"/>
              <a:t>2004    Laurent M. Et al.</a:t>
            </a:r>
          </a:p>
          <a:p>
            <a:pPr>
              <a:buFont typeface="Wingdings" pitchFamily="2" charset="2"/>
              <a:buChar char="Ø"/>
            </a:pPr>
            <a:r>
              <a:rPr lang="lb-LU" sz="2400" b="1" dirty="0" smtClean="0"/>
              <a:t>Quality of care similar</a:t>
            </a:r>
          </a:p>
          <a:p>
            <a:pPr>
              <a:buFont typeface="Wingdings" pitchFamily="2" charset="2"/>
              <a:buChar char="Ø"/>
            </a:pPr>
            <a:r>
              <a:rPr lang="lb-LU" sz="2400" b="1" dirty="0" smtClean="0"/>
              <a:t>Impact on MD workload unclear</a:t>
            </a:r>
          </a:p>
          <a:p>
            <a:pPr>
              <a:buFont typeface="Wingdings" pitchFamily="2" charset="2"/>
              <a:buChar char="Ø"/>
            </a:pPr>
            <a:r>
              <a:rPr lang="lb-LU" sz="2400" b="1" dirty="0" smtClean="0"/>
              <a:t>More health advice by nurses </a:t>
            </a:r>
            <a:r>
              <a:rPr lang="lb-LU" sz="2400" b="1" dirty="0" smtClean="0">
                <a:latin typeface="Calibri"/>
              </a:rPr>
              <a:t>→ higher patient satisfaction</a:t>
            </a:r>
          </a:p>
          <a:p>
            <a:pPr>
              <a:buFont typeface="Wingdings" pitchFamily="2" charset="2"/>
              <a:buChar char="Ø"/>
            </a:pPr>
            <a:r>
              <a:rPr lang="lb-LU" sz="2400" b="1" dirty="0" smtClean="0">
                <a:latin typeface="Calibri"/>
              </a:rPr>
              <a:t>Save salary costs</a:t>
            </a:r>
          </a:p>
          <a:p>
            <a:pPr>
              <a:buFont typeface="Wingdings" pitchFamily="2" charset="2"/>
              <a:buChar char="Ø"/>
            </a:pPr>
            <a:r>
              <a:rPr lang="lb-LU" sz="2400" b="1" dirty="0" smtClean="0">
                <a:latin typeface="Calibri"/>
              </a:rPr>
              <a:t>Nurses order more tests &amp; other services → decreasing cost savings</a:t>
            </a:r>
            <a:endParaRPr lang="lb-LU" sz="2400" b="1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LU" b="1" dirty="0" err="1" smtClean="0">
                <a:solidFill>
                  <a:srgbClr val="0070C0"/>
                </a:solidFill>
              </a:rPr>
              <a:t>Teamwork</a:t>
            </a:r>
            <a:endParaRPr lang="fr-FR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smtClean="0">
                <a:solidFill>
                  <a:srgbClr val="0070C0"/>
                </a:solidFill>
              </a:rPr>
              <a:t>Future </a:t>
            </a:r>
            <a:r>
              <a:rPr lang="fr-LU" b="1" dirty="0" err="1" smtClean="0">
                <a:solidFill>
                  <a:srgbClr val="0070C0"/>
                </a:solidFill>
              </a:rPr>
              <a:t>Regulations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LU" b="1" dirty="0" smtClean="0"/>
              <a:t>Intuitive</a:t>
            </a:r>
            <a:r>
              <a:rPr lang="fr-LU" dirty="0" smtClean="0"/>
              <a:t> Medicine				</a:t>
            </a:r>
            <a:r>
              <a:rPr lang="fr-LU" b="1" dirty="0" smtClean="0">
                <a:solidFill>
                  <a:srgbClr val="FF0000"/>
                </a:solidFill>
              </a:rPr>
              <a:t>WHO</a:t>
            </a:r>
            <a:r>
              <a:rPr lang="fr-LU" dirty="0" smtClean="0"/>
              <a:t>?</a:t>
            </a:r>
          </a:p>
          <a:p>
            <a:pPr marL="514350" lvl="1" indent="0">
              <a:buNone/>
            </a:pPr>
            <a:r>
              <a:rPr lang="fr-LU" dirty="0" smtClean="0">
                <a:solidFill>
                  <a:schemeClr val="tx2"/>
                </a:solidFill>
              </a:rPr>
              <a:t>Input</a:t>
            </a:r>
          </a:p>
          <a:p>
            <a:pPr lvl="5"/>
            <a:endParaRPr lang="fr-LU" dirty="0" smtClean="0"/>
          </a:p>
          <a:p>
            <a:r>
              <a:rPr lang="fr-LU" b="1" dirty="0" err="1" smtClean="0"/>
              <a:t>Empirical</a:t>
            </a:r>
            <a:r>
              <a:rPr lang="fr-LU" dirty="0" smtClean="0"/>
              <a:t> Medicine (EBM)		</a:t>
            </a:r>
            <a:r>
              <a:rPr lang="fr-LU" b="1" dirty="0" smtClean="0">
                <a:solidFill>
                  <a:schemeClr val="accent6"/>
                </a:solidFill>
              </a:rPr>
              <a:t>HOW</a:t>
            </a:r>
            <a:r>
              <a:rPr lang="fr-LU" dirty="0" smtClean="0"/>
              <a:t>?</a:t>
            </a:r>
          </a:p>
          <a:p>
            <a:pPr marL="457200" lvl="1" indent="0">
              <a:buNone/>
            </a:pPr>
            <a:r>
              <a:rPr lang="fr-LU" dirty="0" err="1" smtClean="0">
                <a:solidFill>
                  <a:schemeClr val="tx2"/>
                </a:solidFill>
              </a:rPr>
              <a:t>Process</a:t>
            </a:r>
            <a:endParaRPr lang="fr-LU" dirty="0" smtClean="0">
              <a:solidFill>
                <a:schemeClr val="tx2"/>
              </a:solidFill>
            </a:endParaRPr>
          </a:p>
          <a:p>
            <a:endParaRPr lang="fr-LU" dirty="0" smtClean="0"/>
          </a:p>
          <a:p>
            <a:r>
              <a:rPr lang="fr-LU" b="1" dirty="0" err="1" smtClean="0"/>
              <a:t>Precision</a:t>
            </a:r>
            <a:r>
              <a:rPr lang="fr-LU" dirty="0" smtClean="0"/>
              <a:t> Medicine				</a:t>
            </a:r>
            <a:r>
              <a:rPr lang="fr-LU" b="1" dirty="0" smtClean="0">
                <a:solidFill>
                  <a:srgbClr val="00B050"/>
                </a:solidFill>
              </a:rPr>
              <a:t>WHAT</a:t>
            </a:r>
            <a:r>
              <a:rPr lang="fr-LU" dirty="0" smtClean="0"/>
              <a:t>?</a:t>
            </a:r>
          </a:p>
          <a:p>
            <a:pPr marL="457200" lvl="1" indent="0">
              <a:buNone/>
            </a:pPr>
            <a:r>
              <a:rPr lang="fr-LU" dirty="0" err="1" smtClean="0">
                <a:solidFill>
                  <a:schemeClr val="tx2"/>
                </a:solidFill>
              </a:rPr>
              <a:t>Outcomes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5393792" y="1720232"/>
            <a:ext cx="978408" cy="4846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5364088" y="3160392"/>
            <a:ext cx="978408" cy="4846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5364088" y="4888584"/>
            <a:ext cx="978408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3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b="1" dirty="0" smtClean="0">
                <a:solidFill>
                  <a:srgbClr val="0070C0"/>
                </a:solidFill>
              </a:rPr>
              <a:t>Responsibility</a:t>
            </a:r>
            <a:endParaRPr lang="lb-LU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b-LU" b="1" dirty="0" smtClean="0"/>
              <a:t>Paterfamilias principle </a:t>
            </a:r>
            <a:r>
              <a:rPr lang="lb-LU" dirty="0" smtClean="0"/>
              <a:t>(MA)</a:t>
            </a:r>
            <a:endParaRPr lang="lb-LU" b="1" dirty="0" smtClean="0"/>
          </a:p>
          <a:p>
            <a:pPr lvl="1">
              <a:buFont typeface="Wingdings" pitchFamily="2" charset="2"/>
              <a:buChar char="Ø"/>
            </a:pPr>
            <a:r>
              <a:rPr lang="lb-LU" dirty="0"/>
              <a:t> </a:t>
            </a:r>
            <a:r>
              <a:rPr lang="lb-LU" dirty="0" smtClean="0"/>
              <a:t>Civil Law: What would a good father of a family have done?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/>
              <a:t>Responsibility that other Health-Care</a:t>
            </a:r>
          </a:p>
          <a:p>
            <a:pPr lvl="1">
              <a:buNone/>
            </a:pPr>
            <a:r>
              <a:rPr lang="lb-LU" dirty="0" smtClean="0"/>
              <a:t>	Professionals properly trained (DK)</a:t>
            </a:r>
          </a:p>
          <a:p>
            <a:pPr lvl="1">
              <a:buNone/>
            </a:pPr>
            <a:endParaRPr lang="lb-LU" dirty="0" smtClean="0"/>
          </a:p>
          <a:p>
            <a:r>
              <a:rPr lang="lb-LU" b="1" dirty="0" smtClean="0"/>
              <a:t>Code Napoléon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/>
              <a:t>Penal Law: the smallest error engages penal and therefore civil pursuits (LU)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 smtClean="0"/>
              <a:t>Overall responsibility “commettant” over “préposés” for all </a:t>
            </a:r>
            <a:r>
              <a:rPr lang="lb-LU" i="1" dirty="0" smtClean="0"/>
              <a:t>power</a:t>
            </a:r>
            <a:r>
              <a:rPr lang="lb-LU" dirty="0" smtClean="0"/>
              <a:t>-relation</a:t>
            </a:r>
            <a:endParaRPr lang="lb-LU" dirty="0"/>
          </a:p>
        </p:txBody>
      </p:sp>
      <p:sp>
        <p:nvSpPr>
          <p:cNvPr id="4" name="Up-Down Arrow 3"/>
          <p:cNvSpPr/>
          <p:nvPr/>
        </p:nvSpPr>
        <p:spPr>
          <a:xfrm>
            <a:off x="6679656" y="2852936"/>
            <a:ext cx="484632" cy="1216152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b-LU"/>
          </a:p>
        </p:txBody>
      </p:sp>
      <p:sp>
        <p:nvSpPr>
          <p:cNvPr id="5" name="TextBox 4"/>
          <p:cNvSpPr txBox="1"/>
          <p:nvPr/>
        </p:nvSpPr>
        <p:spPr>
          <a:xfrm>
            <a:off x="7092281" y="2996952"/>
            <a:ext cx="2016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b-LU" b="1" dirty="0" smtClean="0">
                <a:solidFill>
                  <a:srgbClr val="FF0000"/>
                </a:solidFill>
              </a:rPr>
              <a:t>Differences of liability in EU countries!</a:t>
            </a:r>
            <a:endParaRPr lang="lb-L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www.ssqq.com/archive/images/responsibil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3012" y="-27384"/>
            <a:ext cx="2857500" cy="211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http://upload.wikimedia.org/wikipedia/commons/thumb/1/17/Nightingale-mortality.jpg/220px-Nightingale-mortalit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2" y="2852936"/>
            <a:ext cx="3730425" cy="2340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b-LU" b="1" dirty="0" smtClean="0">
                <a:solidFill>
                  <a:schemeClr val="accent1"/>
                </a:solidFill>
              </a:rPr>
              <a:t>The Questions are:</a:t>
            </a:r>
          </a:p>
          <a:p>
            <a:r>
              <a:rPr lang="lb-LU" dirty="0" smtClean="0"/>
              <a:t>What can another healthcare professional do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/>
              <a:t>i</a:t>
            </a:r>
            <a:r>
              <a:rPr lang="lb-LU" dirty="0" smtClean="0"/>
              <a:t>ndependantly? or</a:t>
            </a:r>
          </a:p>
          <a:p>
            <a:pPr lvl="1">
              <a:buFont typeface="Wingdings" pitchFamily="2" charset="2"/>
              <a:buChar char="Ø"/>
            </a:pPr>
            <a:r>
              <a:rPr lang="lb-LU" dirty="0"/>
              <a:t>b</a:t>
            </a:r>
            <a:r>
              <a:rPr lang="lb-LU" dirty="0" smtClean="0"/>
              <a:t>y delegation?</a:t>
            </a:r>
          </a:p>
          <a:p>
            <a:r>
              <a:rPr lang="lb-LU" dirty="0" smtClean="0"/>
              <a:t>What are complementory services to the MD?</a:t>
            </a:r>
          </a:p>
          <a:p>
            <a:pPr lvl="1">
              <a:buNone/>
            </a:pPr>
            <a:r>
              <a:rPr lang="lb-LU" dirty="0" smtClean="0"/>
              <a:t>See Florence Nightingale </a:t>
            </a:r>
          </a:p>
          <a:p>
            <a:pPr lvl="1">
              <a:buNone/>
            </a:pPr>
            <a:r>
              <a:rPr lang="lb-LU" dirty="0" smtClean="0"/>
              <a:t>				      </a:t>
            </a:r>
            <a:r>
              <a:rPr lang="lb-LU" i="1" dirty="0" smtClean="0"/>
              <a:t>The Lady with the lamp</a:t>
            </a:r>
          </a:p>
          <a:p>
            <a:pPr lvl="1">
              <a:buNone/>
            </a:pPr>
            <a:r>
              <a:rPr lang="lb-LU" i="1" dirty="0"/>
              <a:t>	</a:t>
            </a:r>
            <a:r>
              <a:rPr lang="lb-LU" i="1" dirty="0" smtClean="0"/>
              <a:t>				</a:t>
            </a:r>
            <a:r>
              <a:rPr lang="lb-LU" dirty="0" smtClean="0"/>
              <a:t>The Crimean War</a:t>
            </a:r>
          </a:p>
          <a:p>
            <a:pPr lvl="1">
              <a:buNone/>
            </a:pPr>
            <a:r>
              <a:rPr lang="lb-LU" dirty="0"/>
              <a:t>	</a:t>
            </a:r>
            <a:r>
              <a:rPr lang="lb-LU" dirty="0" smtClean="0"/>
              <a:t>				1853-1856</a:t>
            </a:r>
          </a:p>
          <a:p>
            <a:pPr lvl="1">
              <a:buNone/>
            </a:pPr>
            <a:endParaRPr lang="lb-LU" dirty="0" smtClean="0"/>
          </a:p>
          <a:p>
            <a:pPr lvl="1"/>
            <a:endParaRPr lang="lb-LU" dirty="0"/>
          </a:p>
          <a:p>
            <a:pPr lvl="1">
              <a:buNone/>
            </a:pPr>
            <a:endParaRPr lang="lb-LU" dirty="0" smtClean="0"/>
          </a:p>
          <a:p>
            <a:r>
              <a:rPr lang="lb-LU" dirty="0" smtClean="0"/>
              <a:t>What are services and acts under strict              MD responsibility?</a:t>
            </a:r>
            <a:endParaRPr lang="lb-LU" dirty="0"/>
          </a:p>
        </p:txBody>
      </p:sp>
      <p:pic>
        <p:nvPicPr>
          <p:cNvPr id="77826" name="Picture 2" descr="http://katholisch-informiert.ch/wp-content/uploads/2010/09/Florence-nightingal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817248"/>
            <a:ext cx="1807718" cy="28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091261"/>
            <a:ext cx="7772400" cy="1362075"/>
          </a:xfrm>
        </p:spPr>
        <p:txBody>
          <a:bodyPr/>
          <a:lstStyle/>
          <a:p>
            <a:pPr algn="ctr"/>
            <a:r>
              <a:rPr lang="lb-LU" dirty="0" smtClean="0">
                <a:solidFill>
                  <a:schemeClr val="accent1"/>
                </a:solidFill>
              </a:rPr>
              <a:t>DISCUSSION</a:t>
            </a:r>
            <a:endParaRPr lang="lb-L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http://3.bp.blogspot.com/_0EodaYtqevU/TMun5XOj03I/AAAAAAAAAIU/lzrnWelQjgc/s1600/group-discu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9303" y="784075"/>
            <a:ext cx="5915025" cy="422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936" y="341784"/>
            <a:ext cx="8229600" cy="1143000"/>
          </a:xfrm>
        </p:spPr>
        <p:txBody>
          <a:bodyPr/>
          <a:lstStyle/>
          <a:p>
            <a:r>
              <a:rPr lang="lb-LU" b="1" dirty="0" smtClean="0">
                <a:solidFill>
                  <a:schemeClr val="accent1"/>
                </a:solidFill>
              </a:rPr>
              <a:t>EANA Position Paper</a:t>
            </a:r>
            <a:endParaRPr lang="lb-LU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98884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b-LU" b="1" dirty="0" smtClean="0"/>
              <a:t>Take positive stance in favor of:</a:t>
            </a:r>
          </a:p>
          <a:p>
            <a:pPr>
              <a:buFont typeface="Wingdings" pitchFamily="2" charset="2"/>
              <a:buChar char="ü"/>
            </a:pPr>
            <a:r>
              <a:rPr lang="lb-LU" dirty="0" smtClean="0"/>
              <a:t>Patient empowerment</a:t>
            </a:r>
          </a:p>
          <a:p>
            <a:pPr>
              <a:buFont typeface="Wingdings" pitchFamily="2" charset="2"/>
              <a:buChar char="ü"/>
            </a:pPr>
            <a:r>
              <a:rPr lang="lb-LU" dirty="0" smtClean="0"/>
              <a:t>Multiprofessional care</a:t>
            </a:r>
          </a:p>
          <a:p>
            <a:pPr>
              <a:buFont typeface="Wingdings" pitchFamily="2" charset="2"/>
              <a:buChar char="ü"/>
            </a:pPr>
            <a:r>
              <a:rPr lang="lb-LU" dirty="0" smtClean="0"/>
              <a:t>Respect &amp;recognition work of other health-care providers</a:t>
            </a:r>
          </a:p>
          <a:p>
            <a:pPr>
              <a:buFont typeface="Wingdings" pitchFamily="2" charset="2"/>
              <a:buChar char="ü"/>
            </a:pPr>
            <a:r>
              <a:rPr lang="lb-LU" dirty="0" smtClean="0"/>
              <a:t>Principle of teamwork with </a:t>
            </a:r>
            <a:r>
              <a:rPr lang="lb-LU" i="1" dirty="0" smtClean="0"/>
              <a:t>common goals</a:t>
            </a:r>
          </a:p>
          <a:p>
            <a:pPr>
              <a:buNone/>
            </a:pPr>
            <a:r>
              <a:rPr lang="lb-LU" b="1" dirty="0" smtClean="0"/>
              <a:t>in all out-of-hospital and outpatient settings</a:t>
            </a:r>
            <a:endParaRPr lang="lb-LU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7373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b-LU" b="1" dirty="0" smtClean="0"/>
              <a:t>Decision power must rest in the hands of:</a:t>
            </a:r>
          </a:p>
          <a:p>
            <a:pPr>
              <a:buFont typeface="Wingdings" pitchFamily="2" charset="2"/>
              <a:buChar char="Ø"/>
            </a:pPr>
            <a:r>
              <a:rPr lang="lb-LU" dirty="0" smtClean="0"/>
              <a:t>The better knowledge</a:t>
            </a:r>
          </a:p>
          <a:p>
            <a:pPr>
              <a:buFont typeface="Wingdings" pitchFamily="2" charset="2"/>
              <a:buChar char="Ø"/>
            </a:pPr>
            <a:r>
              <a:rPr lang="lb-LU" dirty="0" smtClean="0"/>
              <a:t>The most competent</a:t>
            </a:r>
          </a:p>
          <a:p>
            <a:pPr>
              <a:buFont typeface="Wingdings" pitchFamily="2" charset="2"/>
              <a:buChar char="Ø"/>
            </a:pPr>
            <a:r>
              <a:rPr lang="lb-LU" dirty="0" smtClean="0"/>
              <a:t>The most skilled</a:t>
            </a:r>
          </a:p>
          <a:p>
            <a:pPr>
              <a:buFont typeface="Wingdings" pitchFamily="2" charset="2"/>
              <a:buChar char="Ø"/>
            </a:pPr>
            <a:r>
              <a:rPr lang="lb-LU" dirty="0" smtClean="0"/>
              <a:t>Those who have to assume final and/or overall responsibility</a:t>
            </a:r>
          </a:p>
          <a:p>
            <a:pPr>
              <a:buNone/>
            </a:pPr>
            <a:r>
              <a:rPr lang="lb-LU" b="1" dirty="0" smtClean="0"/>
              <a:t>No fault compensation funds could further new models of collaborations in health-care</a:t>
            </a:r>
            <a:endParaRPr lang="lb-LU" b="1" dirty="0"/>
          </a:p>
        </p:txBody>
      </p:sp>
      <p:pic>
        <p:nvPicPr>
          <p:cNvPr id="28674" name="Picture 2" descr="http://t1.gstatic.com/images?q=tbn:ANd9GcTUdZXZOaEQyr7i0FRuxeXDszJtnEVEn3uA83sq8Iz2f9Eaxdw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73173"/>
            <a:ext cx="2581275" cy="177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83111"/>
            <a:ext cx="7772400" cy="1470025"/>
          </a:xfrm>
        </p:spPr>
        <p:txBody>
          <a:bodyPr/>
          <a:lstStyle/>
          <a:p>
            <a:r>
              <a:rPr lang="lb-LU" b="1" dirty="0" smtClean="0">
                <a:solidFill>
                  <a:schemeClr val="accent1"/>
                </a:solidFill>
              </a:rPr>
              <a:t>THANK YOU!</a:t>
            </a:r>
            <a:endParaRPr lang="lb-LU" b="1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84712"/>
            <a:ext cx="6400800" cy="1752600"/>
          </a:xfrm>
        </p:spPr>
        <p:txBody>
          <a:bodyPr/>
          <a:lstStyle/>
          <a:p>
            <a:r>
              <a:rPr lang="lb-LU" b="1" dirty="0" smtClean="0"/>
              <a:t>Dr Claude Schummer</a:t>
            </a:r>
          </a:p>
          <a:p>
            <a:r>
              <a:rPr lang="lb-LU" b="1" dirty="0" smtClean="0"/>
              <a:t>November 2011</a:t>
            </a:r>
          </a:p>
          <a:p>
            <a:r>
              <a:rPr lang="lb-LU" b="1" dirty="0" smtClean="0"/>
              <a:t>Halle/Saale</a:t>
            </a:r>
            <a:endParaRPr lang="lb-LU" b="1" dirty="0"/>
          </a:p>
        </p:txBody>
      </p:sp>
      <p:pic>
        <p:nvPicPr>
          <p:cNvPr id="29698" name="Picture 2" descr="http://mw2.google.com/mw-panoramio/photos/small/60304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9008"/>
            <a:ext cx="2386200" cy="34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_jSCKYcU6Z4o/TEB2YojOiAI/AAAAAAAAAdM/OSqva53vW1I/s1600/sun-tz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728" y="-27384"/>
            <a:ext cx="21568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Sun Tzu  „The Art of War“</a:t>
            </a:r>
            <a:br>
              <a:rPr lang="en-US" b="1" dirty="0" smtClean="0">
                <a:solidFill>
                  <a:srgbClr val="0070C0"/>
                </a:solidFill>
              </a:rPr>
            </a:b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359421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According to an old story, a lord of ancient China once asked his physician, a member of a family of healers, which of them was the most skilled in the art.</a:t>
            </a:r>
          </a:p>
          <a:p>
            <a:pPr marL="0" indent="0">
              <a:buNone/>
            </a:pPr>
            <a:r>
              <a:rPr lang="en-US" dirty="0" smtClean="0"/>
              <a:t>The physician, whose reputation was such that his name became synonymous with medical science in China, replied: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My eldest brother sees the spirit of sickness and removes it before it takes shape, so his name does not get out of the house.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My elder brother cures sickness when it is still extremely minute, so his name does not get out of the neighborhood.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As for me, I puncture veins, prescribe potions, and massage skin, so from time to time my name gets out and is heard among the lords.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93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smtClean="0">
                <a:solidFill>
                  <a:srgbClr val="0070C0"/>
                </a:solidFill>
              </a:rPr>
              <a:t>Disruptive Innovation</a:t>
            </a:r>
            <a:endParaRPr lang="fr-FR" b="1" dirty="0">
              <a:solidFill>
                <a:srgbClr val="0070C0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425394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smtClean="0">
                <a:solidFill>
                  <a:srgbClr val="0070C0"/>
                </a:solidFill>
              </a:rPr>
              <a:t>Disruptive Innovation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LU" dirty="0" err="1" smtClean="0"/>
              <a:t>Technological</a:t>
            </a:r>
            <a:r>
              <a:rPr lang="fr-LU" dirty="0" smtClean="0"/>
              <a:t> </a:t>
            </a:r>
            <a:r>
              <a:rPr lang="fr-LU" dirty="0" err="1" smtClean="0"/>
              <a:t>Enabler</a:t>
            </a:r>
            <a:endParaRPr lang="fr-LU" dirty="0" smtClean="0"/>
          </a:p>
          <a:p>
            <a:pPr marL="0" indent="0">
              <a:buNone/>
            </a:pPr>
            <a:endParaRPr lang="fr-LU" dirty="0" smtClean="0"/>
          </a:p>
          <a:p>
            <a:pPr marL="0" indent="0">
              <a:buNone/>
            </a:pPr>
            <a:endParaRPr lang="fr-LU" dirty="0" smtClean="0"/>
          </a:p>
          <a:p>
            <a:r>
              <a:rPr lang="fr-LU" dirty="0" smtClean="0"/>
              <a:t>Business Model Innovation</a:t>
            </a:r>
          </a:p>
          <a:p>
            <a:endParaRPr lang="fr-LU" dirty="0" smtClean="0"/>
          </a:p>
          <a:p>
            <a:endParaRPr lang="fr-LU" dirty="0" smtClean="0"/>
          </a:p>
          <a:p>
            <a:r>
              <a:rPr lang="fr-LU" dirty="0" smtClean="0"/>
              <a:t>Value Network</a:t>
            </a:r>
          </a:p>
        </p:txBody>
      </p:sp>
      <p:pic>
        <p:nvPicPr>
          <p:cNvPr id="2050" name="Picture 2" descr="C:\Users\Proprietaire\Desktop\process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3986" y="908720"/>
            <a:ext cx="1552302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97384"/>
            <a:ext cx="2088000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Proprietaire\Desktop\business-pl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0928"/>
            <a:ext cx="3199982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31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728" y="2853584"/>
            <a:ext cx="7776000" cy="58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smtClean="0">
                <a:solidFill>
                  <a:srgbClr val="0070C0"/>
                </a:solidFill>
              </a:rPr>
              <a:t>Disruptive Innovation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LU" b="1" dirty="0" err="1" smtClean="0"/>
              <a:t>Technological</a:t>
            </a:r>
            <a:r>
              <a:rPr lang="fr-LU" b="1" dirty="0" smtClean="0"/>
              <a:t> </a:t>
            </a:r>
            <a:r>
              <a:rPr lang="fr-LU" b="1" dirty="0" err="1" smtClean="0"/>
              <a:t>Enabler</a:t>
            </a:r>
            <a:endParaRPr lang="fr-LU" b="1" dirty="0" smtClean="0"/>
          </a:p>
          <a:p>
            <a:pPr lvl="1">
              <a:buFont typeface="Wingdings" pitchFamily="2" charset="2"/>
              <a:buChar char="Ø"/>
            </a:pPr>
            <a:r>
              <a:rPr lang="fr-LU" b="1" dirty="0" smtClean="0">
                <a:solidFill>
                  <a:srgbClr val="0070C0"/>
                </a:solidFill>
              </a:rPr>
              <a:t>INTUITIVE</a:t>
            </a:r>
            <a:r>
              <a:rPr lang="fr-LU" dirty="0" smtClean="0"/>
              <a:t>    </a:t>
            </a:r>
            <a:r>
              <a:rPr lang="fr-LU" dirty="0" err="1" smtClean="0"/>
              <a:t>Medecine</a:t>
            </a:r>
            <a:endParaRPr lang="fr-LU" dirty="0" smtClean="0"/>
          </a:p>
          <a:p>
            <a:pPr lvl="2">
              <a:buFont typeface="Wingdings" pitchFamily="2" charset="2"/>
              <a:buChar char="ü"/>
            </a:pPr>
            <a:r>
              <a:rPr lang="fr-LU" dirty="0" smtClean="0"/>
              <a:t>Art</a:t>
            </a:r>
          </a:p>
          <a:p>
            <a:pPr lvl="2">
              <a:buFont typeface="Wingdings" pitchFamily="2" charset="2"/>
              <a:buChar char="ü"/>
            </a:pPr>
            <a:r>
              <a:rPr lang="fr-LU" dirty="0" smtClean="0"/>
              <a:t>« People die </a:t>
            </a:r>
            <a:r>
              <a:rPr lang="fr-LU" dirty="0" err="1" smtClean="0"/>
              <a:t>from</a:t>
            </a:r>
            <a:r>
              <a:rPr lang="fr-LU" dirty="0" smtClean="0"/>
              <a:t> « </a:t>
            </a:r>
            <a:r>
              <a:rPr lang="fr-LU" dirty="0" err="1" smtClean="0"/>
              <a:t>consumption</a:t>
            </a:r>
            <a:r>
              <a:rPr lang="fr-LU" dirty="0" smtClean="0"/>
              <a:t> » or « </a:t>
            </a:r>
            <a:r>
              <a:rPr lang="fr-LU" dirty="0" err="1" smtClean="0"/>
              <a:t>old</a:t>
            </a:r>
            <a:r>
              <a:rPr lang="fr-LU" dirty="0" smtClean="0"/>
              <a:t> </a:t>
            </a:r>
            <a:r>
              <a:rPr lang="fr-LU" dirty="0" err="1" smtClean="0"/>
              <a:t>age</a:t>
            </a:r>
            <a:r>
              <a:rPr lang="fr-LU" dirty="0" smtClean="0"/>
              <a:t> »</a:t>
            </a:r>
          </a:p>
          <a:p>
            <a:pPr lvl="1">
              <a:buFont typeface="Wingdings" pitchFamily="2" charset="2"/>
              <a:buChar char="Ø"/>
            </a:pPr>
            <a:r>
              <a:rPr lang="fr-LU" b="1" dirty="0" smtClean="0">
                <a:solidFill>
                  <a:srgbClr val="0070C0"/>
                </a:solidFill>
              </a:rPr>
              <a:t>EMPIRICAL</a:t>
            </a:r>
            <a:r>
              <a:rPr lang="fr-LU" dirty="0" smtClean="0"/>
              <a:t>  </a:t>
            </a:r>
            <a:r>
              <a:rPr lang="fr-LU" dirty="0" err="1" smtClean="0"/>
              <a:t>Medecine</a:t>
            </a:r>
            <a:endParaRPr lang="fr-LU" dirty="0" smtClean="0"/>
          </a:p>
          <a:p>
            <a:pPr lvl="2">
              <a:buFont typeface="Wingdings" pitchFamily="2" charset="2"/>
              <a:buChar char="ü"/>
            </a:pPr>
            <a:r>
              <a:rPr lang="fr-LU" dirty="0" smtClean="0"/>
              <a:t>EBM, Guidelines: best practices = best </a:t>
            </a:r>
            <a:r>
              <a:rPr lang="fr-LU" dirty="0" err="1" smtClean="0"/>
              <a:t>outcomes</a:t>
            </a:r>
            <a:endParaRPr lang="fr-LU" dirty="0" smtClean="0"/>
          </a:p>
          <a:p>
            <a:pPr lvl="2">
              <a:buFont typeface="Wingdings" pitchFamily="2" charset="2"/>
              <a:buChar char="ü"/>
            </a:pPr>
            <a:r>
              <a:rPr lang="fr-LU" dirty="0" err="1" smtClean="0"/>
              <a:t>Follow</a:t>
            </a:r>
            <a:r>
              <a:rPr lang="fr-LU" dirty="0" smtClean="0"/>
              <a:t> </a:t>
            </a:r>
            <a:r>
              <a:rPr lang="fr-LU" dirty="0" err="1" smtClean="0"/>
              <a:t>rules</a:t>
            </a:r>
            <a:r>
              <a:rPr lang="fr-LU" dirty="0" smtClean="0"/>
              <a:t> → </a:t>
            </a:r>
            <a:r>
              <a:rPr lang="fr-LU" dirty="0" err="1" smtClean="0"/>
              <a:t>realm</a:t>
            </a:r>
            <a:r>
              <a:rPr lang="fr-LU" dirty="0" smtClean="0"/>
              <a:t> </a:t>
            </a:r>
            <a:r>
              <a:rPr lang="fr-LU" b="1" dirty="0" err="1" smtClean="0"/>
              <a:t>other</a:t>
            </a:r>
            <a:r>
              <a:rPr lang="fr-LU" b="1" dirty="0" smtClean="0"/>
              <a:t> </a:t>
            </a:r>
            <a:r>
              <a:rPr lang="fr-LU" b="1" dirty="0" err="1" smtClean="0"/>
              <a:t>health</a:t>
            </a:r>
            <a:r>
              <a:rPr lang="fr-LU" b="1" dirty="0" smtClean="0"/>
              <a:t>-care </a:t>
            </a:r>
            <a:r>
              <a:rPr lang="fr-LU" b="1" dirty="0" err="1" smtClean="0"/>
              <a:t>professionals</a:t>
            </a:r>
            <a:endParaRPr lang="fr-LU" b="1" dirty="0" smtClean="0"/>
          </a:p>
          <a:p>
            <a:pPr lvl="1">
              <a:buFont typeface="Wingdings" pitchFamily="2" charset="2"/>
              <a:buChar char="Ø"/>
            </a:pPr>
            <a:r>
              <a:rPr lang="fr-LU" b="1" dirty="0" smtClean="0">
                <a:solidFill>
                  <a:srgbClr val="0070C0"/>
                </a:solidFill>
              </a:rPr>
              <a:t>PRECISION</a:t>
            </a:r>
            <a:r>
              <a:rPr lang="fr-LU" dirty="0" smtClean="0"/>
              <a:t>   </a:t>
            </a:r>
            <a:r>
              <a:rPr lang="fr-LU" dirty="0" err="1" smtClean="0"/>
              <a:t>Medecine</a:t>
            </a:r>
            <a:endParaRPr lang="fr-LU" dirty="0" smtClean="0"/>
          </a:p>
          <a:p>
            <a:pPr lvl="2">
              <a:buFont typeface="Wingdings" pitchFamily="2" charset="2"/>
              <a:buChar char="ü"/>
            </a:pPr>
            <a:r>
              <a:rPr lang="fr-LU" dirty="0" smtClean="0"/>
              <a:t>People have </a:t>
            </a:r>
            <a:r>
              <a:rPr lang="fr-LU" dirty="0" err="1" smtClean="0"/>
              <a:t>staged</a:t>
            </a:r>
            <a:r>
              <a:rPr lang="fr-LU" dirty="0" smtClean="0"/>
              <a:t> types of </a:t>
            </a:r>
            <a:r>
              <a:rPr lang="fr-LU" dirty="0" err="1" smtClean="0"/>
              <a:t>disease</a:t>
            </a:r>
            <a:r>
              <a:rPr lang="fr-LU" dirty="0" smtClean="0"/>
              <a:t> 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059832" y="6300028"/>
            <a:ext cx="3069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LU" i="1" dirty="0" smtClean="0"/>
              <a:t>Gordon </a:t>
            </a:r>
            <a:r>
              <a:rPr lang="fr-LU" i="1" dirty="0" err="1" smtClean="0"/>
              <a:t>Gekko’s</a:t>
            </a:r>
            <a:r>
              <a:rPr lang="fr-LU" i="1" dirty="0" smtClean="0"/>
              <a:t>  </a:t>
            </a:r>
            <a:r>
              <a:rPr lang="fr-LU" i="1" dirty="0" err="1" smtClean="0"/>
              <a:t>latest</a:t>
            </a:r>
            <a:r>
              <a:rPr lang="fr-LU" i="1" dirty="0" smtClean="0"/>
              <a:t> gadget</a:t>
            </a:r>
            <a:endParaRPr lang="fr-FR" i="1" dirty="0"/>
          </a:p>
        </p:txBody>
      </p:sp>
      <p:sp>
        <p:nvSpPr>
          <p:cNvPr id="6" name="ZoneTexte 5"/>
          <p:cNvSpPr txBox="1"/>
          <p:nvPr/>
        </p:nvSpPr>
        <p:spPr>
          <a:xfrm>
            <a:off x="-75939" y="5446965"/>
            <a:ext cx="17711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LU" b="1" dirty="0" smtClean="0">
                <a:solidFill>
                  <a:srgbClr val="0070C0"/>
                </a:solidFill>
              </a:rPr>
              <a:t>Shift</a:t>
            </a:r>
          </a:p>
          <a:p>
            <a:pPr algn="ctr"/>
            <a:r>
              <a:rPr lang="fr-LU" b="1" dirty="0" smtClean="0">
                <a:solidFill>
                  <a:srgbClr val="0070C0"/>
                </a:solidFill>
              </a:rPr>
              <a:t>Center of </a:t>
            </a:r>
            <a:r>
              <a:rPr lang="fr-LU" b="1" dirty="0" err="1" smtClean="0">
                <a:solidFill>
                  <a:srgbClr val="0070C0"/>
                </a:solidFill>
              </a:rPr>
              <a:t>gravity</a:t>
            </a:r>
            <a:endParaRPr lang="fr-LU" b="1" dirty="0" smtClean="0">
              <a:solidFill>
                <a:srgbClr val="0070C0"/>
              </a:solidFill>
            </a:endParaRPr>
          </a:p>
          <a:p>
            <a:pPr algn="ctr"/>
            <a:r>
              <a:rPr lang="fr-LU" b="1" dirty="0" err="1">
                <a:solidFill>
                  <a:srgbClr val="0070C0"/>
                </a:solidFill>
              </a:rPr>
              <a:t>f</a:t>
            </a:r>
            <a:r>
              <a:rPr lang="fr-LU" b="1" dirty="0" err="1" smtClean="0">
                <a:solidFill>
                  <a:srgbClr val="0070C0"/>
                </a:solidFill>
              </a:rPr>
              <a:t>rom</a:t>
            </a:r>
            <a:r>
              <a:rPr lang="fr-LU" b="1" dirty="0" smtClean="0">
                <a:solidFill>
                  <a:srgbClr val="0070C0"/>
                </a:solidFill>
              </a:rPr>
              <a:t> </a:t>
            </a:r>
            <a:r>
              <a:rPr lang="fr-LU" b="1" dirty="0" err="1" smtClean="0">
                <a:solidFill>
                  <a:srgbClr val="0070C0"/>
                </a:solidFill>
              </a:rPr>
              <a:t>Physician</a:t>
            </a:r>
            <a:r>
              <a:rPr lang="fr-LU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fr-LU" b="1" dirty="0" smtClean="0">
                <a:solidFill>
                  <a:srgbClr val="0070C0"/>
                </a:solidFill>
              </a:rPr>
              <a:t>to </a:t>
            </a:r>
            <a:r>
              <a:rPr lang="fr-LU" b="1" dirty="0" err="1" smtClean="0">
                <a:solidFill>
                  <a:srgbClr val="0070C0"/>
                </a:solidFill>
              </a:rPr>
              <a:t>Technology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5" name="Flèche vers le bas 4"/>
          <p:cNvSpPr/>
          <p:nvPr/>
        </p:nvSpPr>
        <p:spPr>
          <a:xfrm>
            <a:off x="467544" y="2601088"/>
            <a:ext cx="484632" cy="280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7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smtClean="0">
                <a:solidFill>
                  <a:srgbClr val="0070C0"/>
                </a:solidFill>
              </a:rPr>
              <a:t>Disruptive Innovation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LU" b="1" dirty="0" smtClean="0"/>
              <a:t>Business </a:t>
            </a:r>
            <a:r>
              <a:rPr lang="fr-LU" b="1" dirty="0" err="1" smtClean="0"/>
              <a:t>Models</a:t>
            </a:r>
            <a:r>
              <a:rPr lang="fr-LU" b="1" dirty="0" smtClean="0"/>
              <a:t> in </a:t>
            </a:r>
            <a:r>
              <a:rPr lang="fr-LU" b="1" dirty="0" err="1" smtClean="0"/>
              <a:t>Health</a:t>
            </a:r>
            <a:r>
              <a:rPr lang="fr-LU" b="1" dirty="0" smtClean="0"/>
              <a:t>-Care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LU" b="1" dirty="0" smtClean="0">
                <a:solidFill>
                  <a:srgbClr val="0070C0"/>
                </a:solidFill>
              </a:rPr>
              <a:t>Solution shops</a:t>
            </a:r>
          </a:p>
          <a:p>
            <a:pPr marL="1371600" lvl="2" indent="-514350">
              <a:buFont typeface="Wingdings" pitchFamily="2" charset="2"/>
              <a:buChar char="v"/>
            </a:pPr>
            <a:r>
              <a:rPr lang="fr-LU" dirty="0" err="1" smtClean="0"/>
              <a:t>Physician’s</a:t>
            </a:r>
            <a:r>
              <a:rPr lang="fr-LU" dirty="0" smtClean="0"/>
              <a:t> Practice</a:t>
            </a:r>
          </a:p>
          <a:p>
            <a:pPr marL="1371600" lvl="2" indent="-514350">
              <a:buFont typeface="Wingdings" pitchFamily="2" charset="2"/>
              <a:buChar char="v"/>
            </a:pPr>
            <a:r>
              <a:rPr lang="fr-LU" dirty="0" smtClean="0"/>
              <a:t>Input </a:t>
            </a:r>
            <a:r>
              <a:rPr lang="fr-LU" dirty="0" err="1" smtClean="0"/>
              <a:t>costs</a:t>
            </a:r>
            <a:endParaRPr lang="fr-LU" dirty="0" smtClean="0"/>
          </a:p>
          <a:p>
            <a:pPr marL="1371600" lvl="2" indent="-514350">
              <a:buFont typeface="Wingdings" pitchFamily="2" charset="2"/>
              <a:buChar char="v"/>
            </a:pPr>
            <a:r>
              <a:rPr lang="fr-LU" dirty="0" err="1" smtClean="0"/>
              <a:t>Fee</a:t>
            </a:r>
            <a:r>
              <a:rPr lang="fr-LU" dirty="0" smtClean="0"/>
              <a:t> for service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LU" b="1" dirty="0" smtClean="0">
                <a:solidFill>
                  <a:srgbClr val="0070C0"/>
                </a:solidFill>
              </a:rPr>
              <a:t>Value </a:t>
            </a:r>
            <a:r>
              <a:rPr lang="fr-LU" b="1" dirty="0" err="1" smtClean="0">
                <a:solidFill>
                  <a:srgbClr val="0070C0"/>
                </a:solidFill>
              </a:rPr>
              <a:t>adding</a:t>
            </a:r>
            <a:r>
              <a:rPr lang="fr-LU" b="1" dirty="0" smtClean="0">
                <a:solidFill>
                  <a:srgbClr val="0070C0"/>
                </a:solidFill>
              </a:rPr>
              <a:t> </a:t>
            </a:r>
            <a:r>
              <a:rPr lang="fr-LU" b="1" dirty="0" err="1" smtClean="0">
                <a:solidFill>
                  <a:srgbClr val="0070C0"/>
                </a:solidFill>
              </a:rPr>
              <a:t>process</a:t>
            </a:r>
            <a:endParaRPr lang="fr-LU" b="1" dirty="0" smtClean="0">
              <a:solidFill>
                <a:srgbClr val="0070C0"/>
              </a:solidFill>
            </a:endParaRPr>
          </a:p>
          <a:p>
            <a:pPr marL="1371600" lvl="2" indent="-514350">
              <a:buFont typeface="Wingdings" pitchFamily="2" charset="2"/>
              <a:buChar char="v"/>
            </a:pPr>
            <a:r>
              <a:rPr lang="fr-LU" dirty="0" smtClean="0"/>
              <a:t>General </a:t>
            </a:r>
            <a:r>
              <a:rPr lang="fr-LU" dirty="0" err="1" smtClean="0"/>
              <a:t>Hospitals</a:t>
            </a:r>
            <a:endParaRPr lang="fr-LU" dirty="0" smtClean="0"/>
          </a:p>
          <a:p>
            <a:pPr marL="1371600" lvl="2" indent="-514350">
              <a:buFont typeface="Wingdings" pitchFamily="2" charset="2"/>
              <a:buChar char="v"/>
            </a:pPr>
            <a:r>
              <a:rPr lang="fr-LU" dirty="0" smtClean="0"/>
              <a:t>Output </a:t>
            </a:r>
            <a:r>
              <a:rPr lang="fr-LU" dirty="0" err="1" smtClean="0"/>
              <a:t>costs</a:t>
            </a:r>
            <a:endParaRPr lang="fr-LU" dirty="0" smtClean="0"/>
          </a:p>
          <a:p>
            <a:pPr marL="1371600" lvl="2" indent="-514350">
              <a:buFont typeface="Wingdings" pitchFamily="2" charset="2"/>
              <a:buChar char="v"/>
            </a:pPr>
            <a:r>
              <a:rPr lang="fr-LU" dirty="0" err="1" smtClean="0"/>
              <a:t>Fixed</a:t>
            </a:r>
            <a:r>
              <a:rPr lang="fr-LU" dirty="0" smtClean="0"/>
              <a:t> </a:t>
            </a:r>
            <a:r>
              <a:rPr lang="fr-LU" dirty="0" err="1" smtClean="0"/>
              <a:t>prices</a:t>
            </a:r>
            <a:r>
              <a:rPr lang="fr-LU" dirty="0" smtClean="0"/>
              <a:t> (→ DRG)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LU" b="1" dirty="0" err="1" smtClean="0">
                <a:solidFill>
                  <a:srgbClr val="0070C0"/>
                </a:solidFill>
              </a:rPr>
              <a:t>Facility</a:t>
            </a:r>
            <a:r>
              <a:rPr lang="fr-LU" b="1" dirty="0" smtClean="0">
                <a:solidFill>
                  <a:srgbClr val="0070C0"/>
                </a:solidFill>
              </a:rPr>
              <a:t> networks</a:t>
            </a:r>
          </a:p>
          <a:p>
            <a:pPr lvl="2">
              <a:buFont typeface="Wingdings" pitchFamily="2" charset="2"/>
              <a:buChar char="v"/>
            </a:pPr>
            <a:r>
              <a:rPr lang="fr-LU" dirty="0" smtClean="0"/>
              <a:t>Social Networks →Learning </a:t>
            </a:r>
            <a:r>
              <a:rPr lang="fr-LU" dirty="0" err="1" smtClean="0"/>
              <a:t>process</a:t>
            </a:r>
            <a:r>
              <a:rPr lang="fr-LU" dirty="0" smtClean="0"/>
              <a:t>→ Expert system</a:t>
            </a:r>
          </a:p>
          <a:p>
            <a:pPr lvl="2">
              <a:buFont typeface="Wingdings" pitchFamily="2" charset="2"/>
              <a:buChar char="v"/>
            </a:pPr>
            <a:r>
              <a:rPr lang="fr-LU" dirty="0" smtClean="0"/>
              <a:t>Money </a:t>
            </a:r>
            <a:r>
              <a:rPr lang="fr-LU" dirty="0" err="1" smtClean="0"/>
              <a:t>when</a:t>
            </a:r>
            <a:r>
              <a:rPr lang="fr-LU" dirty="0" smtClean="0"/>
              <a:t> people are </a:t>
            </a:r>
            <a:r>
              <a:rPr lang="fr-LU" dirty="0" err="1" smtClean="0"/>
              <a:t>well</a:t>
            </a:r>
            <a:endParaRPr lang="fr-LU" dirty="0" smtClean="0"/>
          </a:p>
          <a:p>
            <a:pPr lvl="2">
              <a:buFont typeface="Wingdings" pitchFamily="2" charset="2"/>
              <a:buChar char="v"/>
            </a:pPr>
            <a:r>
              <a:rPr lang="fr-LU" dirty="0" err="1" smtClean="0"/>
              <a:t>Membership</a:t>
            </a:r>
            <a:r>
              <a:rPr lang="fr-LU" dirty="0" smtClean="0"/>
              <a:t>/user </a:t>
            </a:r>
            <a:r>
              <a:rPr lang="fr-LU" dirty="0" err="1" smtClean="0"/>
              <a:t>fees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318" y="2157413"/>
            <a:ext cx="1415733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424" y="3537152"/>
            <a:ext cx="1708000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337352"/>
            <a:ext cx="1678626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366848" y="5661248"/>
            <a:ext cx="1504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LU" b="1" i="1" dirty="0" smtClean="0"/>
              <a:t>« </a:t>
            </a:r>
            <a:r>
              <a:rPr lang="fr-LU" b="1" i="1" dirty="0" err="1" smtClean="0"/>
              <a:t>Empowered</a:t>
            </a:r>
            <a:endParaRPr lang="fr-LU" b="1" i="1" dirty="0" smtClean="0"/>
          </a:p>
          <a:p>
            <a:pPr algn="ctr"/>
            <a:r>
              <a:rPr lang="fr-LU" b="1" i="1" dirty="0" smtClean="0"/>
              <a:t>Patient »</a:t>
            </a:r>
            <a:endParaRPr lang="fr-FR" b="1" i="1" dirty="0"/>
          </a:p>
        </p:txBody>
      </p:sp>
      <p:sp>
        <p:nvSpPr>
          <p:cNvPr id="5" name="Flèche vers le bas 4"/>
          <p:cNvSpPr/>
          <p:nvPr/>
        </p:nvSpPr>
        <p:spPr>
          <a:xfrm>
            <a:off x="558976" y="2348880"/>
            <a:ext cx="484632" cy="316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-101417" y="5446965"/>
            <a:ext cx="18218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LU" b="1" dirty="0" smtClean="0">
                <a:solidFill>
                  <a:srgbClr val="0070C0"/>
                </a:solidFill>
              </a:rPr>
              <a:t>Shift</a:t>
            </a:r>
          </a:p>
          <a:p>
            <a:pPr algn="ctr"/>
            <a:r>
              <a:rPr lang="fr-LU" b="1" dirty="0" smtClean="0">
                <a:solidFill>
                  <a:srgbClr val="0070C0"/>
                </a:solidFill>
              </a:rPr>
              <a:t>Center of </a:t>
            </a:r>
            <a:r>
              <a:rPr lang="fr-LU" b="1" dirty="0" err="1" smtClean="0">
                <a:solidFill>
                  <a:srgbClr val="0070C0"/>
                </a:solidFill>
              </a:rPr>
              <a:t>gravity</a:t>
            </a:r>
            <a:endParaRPr lang="fr-LU" b="1" dirty="0" smtClean="0">
              <a:solidFill>
                <a:srgbClr val="0070C0"/>
              </a:solidFill>
            </a:endParaRPr>
          </a:p>
          <a:p>
            <a:pPr algn="ctr"/>
            <a:r>
              <a:rPr lang="fr-LU" b="1" dirty="0" err="1">
                <a:solidFill>
                  <a:srgbClr val="0070C0"/>
                </a:solidFill>
              </a:rPr>
              <a:t>f</a:t>
            </a:r>
            <a:r>
              <a:rPr lang="fr-LU" b="1" dirty="0" err="1" smtClean="0">
                <a:solidFill>
                  <a:srgbClr val="0070C0"/>
                </a:solidFill>
              </a:rPr>
              <a:t>rom</a:t>
            </a:r>
            <a:r>
              <a:rPr lang="fr-LU" b="1" dirty="0" smtClean="0">
                <a:solidFill>
                  <a:srgbClr val="0070C0"/>
                </a:solidFill>
              </a:rPr>
              <a:t> </a:t>
            </a:r>
            <a:r>
              <a:rPr lang="fr-LU" b="1" dirty="0" err="1" smtClean="0">
                <a:solidFill>
                  <a:srgbClr val="0070C0"/>
                </a:solidFill>
              </a:rPr>
              <a:t>Physician</a:t>
            </a:r>
            <a:r>
              <a:rPr lang="fr-LU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fr-LU" b="1" dirty="0" smtClean="0">
                <a:solidFill>
                  <a:srgbClr val="0070C0"/>
                </a:solidFill>
              </a:rPr>
              <a:t>to Network</a:t>
            </a:r>
            <a:endParaRPr lang="fr-FR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5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visicu.mediaroom.com/file.php/118/multiprofessional+care+t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4048" y="2564904"/>
            <a:ext cx="3036464" cy="2016000"/>
          </a:xfrm>
          <a:prstGeom prst="rect">
            <a:avLst/>
          </a:prstGeom>
          <a:noFill/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smtClean="0">
                <a:solidFill>
                  <a:srgbClr val="0070C0"/>
                </a:solidFill>
              </a:rPr>
              <a:t>Disruptive Innovation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LU" b="1" dirty="0" smtClean="0"/>
              <a:t>Value Networks</a:t>
            </a:r>
          </a:p>
          <a:p>
            <a:r>
              <a:rPr lang="fr-LU" dirty="0" err="1" smtClean="0"/>
              <a:t>Integrated</a:t>
            </a:r>
            <a:r>
              <a:rPr lang="fr-LU" dirty="0" smtClean="0"/>
              <a:t> </a:t>
            </a:r>
            <a:r>
              <a:rPr lang="fr-LU" dirty="0" err="1" smtClean="0"/>
              <a:t>Health</a:t>
            </a:r>
            <a:r>
              <a:rPr lang="fr-LU" dirty="0" smtClean="0"/>
              <a:t>-Care Systems</a:t>
            </a:r>
          </a:p>
          <a:p>
            <a:r>
              <a:rPr lang="fr-LU" dirty="0" err="1" smtClean="0"/>
              <a:t>Multiprofessional</a:t>
            </a:r>
            <a:r>
              <a:rPr lang="fr-LU" dirty="0" smtClean="0"/>
              <a:t> </a:t>
            </a:r>
            <a:r>
              <a:rPr lang="fr-LU" dirty="0" err="1" smtClean="0"/>
              <a:t>approach</a:t>
            </a:r>
            <a:endParaRPr lang="fr-LU" dirty="0" smtClean="0"/>
          </a:p>
          <a:p>
            <a:pPr marL="457200" lvl="1" indent="0">
              <a:buNone/>
            </a:pPr>
            <a:r>
              <a:rPr lang="fr-LU" dirty="0" smtClean="0"/>
              <a:t>≠ </a:t>
            </a:r>
            <a:r>
              <a:rPr lang="fr-LU" dirty="0" err="1" smtClean="0"/>
              <a:t>Problem-Oriented</a:t>
            </a:r>
            <a:endParaRPr lang="fr-LU" dirty="0" smtClean="0"/>
          </a:p>
          <a:p>
            <a:pPr marL="457200" lvl="1" indent="0">
              <a:buNone/>
            </a:pPr>
            <a:r>
              <a:rPr lang="fr-LU" dirty="0" smtClean="0"/>
              <a:t>= Goal-</a:t>
            </a:r>
            <a:r>
              <a:rPr lang="fr-LU" dirty="0" err="1" smtClean="0"/>
              <a:t>Oriented</a:t>
            </a:r>
            <a:endParaRPr lang="fr-LU" dirty="0" smtClean="0"/>
          </a:p>
          <a:p>
            <a:r>
              <a:rPr lang="fr-LU" dirty="0" err="1" smtClean="0"/>
              <a:t>Different</a:t>
            </a:r>
            <a:r>
              <a:rPr lang="fr-LU" dirty="0" smtClean="0"/>
              <a:t> providers = </a:t>
            </a:r>
            <a:r>
              <a:rPr lang="fr-LU" dirty="0" err="1" smtClean="0"/>
              <a:t>same</a:t>
            </a:r>
            <a:r>
              <a:rPr lang="fr-LU" dirty="0" smtClean="0"/>
              <a:t> goal</a:t>
            </a:r>
          </a:p>
          <a:p>
            <a:pPr lvl="1">
              <a:buFont typeface="Wingdings" pitchFamily="2" charset="2"/>
              <a:buChar char="Ø"/>
            </a:pPr>
            <a:r>
              <a:rPr lang="fr-LU" dirty="0" smtClean="0"/>
              <a:t>P4P</a:t>
            </a:r>
          </a:p>
          <a:p>
            <a:pPr lvl="1">
              <a:buFont typeface="Wingdings" pitchFamily="2" charset="2"/>
              <a:buChar char="Ø"/>
            </a:pPr>
            <a:r>
              <a:rPr lang="fr-LU" dirty="0" err="1" smtClean="0"/>
              <a:t>Integrated</a:t>
            </a:r>
            <a:r>
              <a:rPr lang="fr-LU" dirty="0" smtClean="0"/>
              <a:t> </a:t>
            </a:r>
            <a:r>
              <a:rPr lang="fr-LU" dirty="0" err="1" smtClean="0"/>
              <a:t>fixed</a:t>
            </a:r>
            <a:r>
              <a:rPr lang="fr-LU" dirty="0" smtClean="0"/>
              <a:t> </a:t>
            </a:r>
            <a:r>
              <a:rPr lang="fr-LU" dirty="0" err="1" smtClean="0"/>
              <a:t>fee</a:t>
            </a:r>
            <a:r>
              <a:rPr lang="fr-LU" dirty="0" smtClean="0"/>
              <a:t> providers</a:t>
            </a:r>
          </a:p>
          <a:p>
            <a:pPr lvl="1">
              <a:buFont typeface="Wingdings" pitchFamily="2" charset="2"/>
              <a:buChar char="Ø"/>
            </a:pPr>
            <a:endParaRPr lang="fr-LU" dirty="0" smtClean="0"/>
          </a:p>
          <a:p>
            <a:endParaRPr lang="fr-LU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177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smtClean="0">
                <a:solidFill>
                  <a:srgbClr val="0070C0"/>
                </a:solidFill>
              </a:rPr>
              <a:t>The Great Task-Shifting Scheme</a:t>
            </a:r>
            <a:endParaRPr lang="en-ZA" b="1">
              <a:solidFill>
                <a:srgbClr val="0070C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73105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873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lb-LU" b="1" dirty="0" smtClean="0"/>
              <a:t>Definition</a:t>
            </a:r>
          </a:p>
          <a:p>
            <a:r>
              <a:rPr lang="lb-LU" dirty="0" smtClean="0"/>
              <a:t>“A dynamic process involving two or more professionals with complementary backgrounds and skills, sharing a common health goals and exercising concerted physical and mental effort in assessing, planning and evaluating patient care”</a:t>
            </a:r>
          </a:p>
          <a:p>
            <a:pPr>
              <a:buNone/>
            </a:pPr>
            <a:r>
              <a:rPr lang="lb-LU" b="1" i="1" dirty="0" smtClean="0"/>
              <a:t>Journal of advanced nursing, </a:t>
            </a:r>
            <a:r>
              <a:rPr lang="lb-LU" i="1" dirty="0" smtClean="0"/>
              <a:t>2008</a:t>
            </a:r>
          </a:p>
          <a:p>
            <a:pPr>
              <a:buNone/>
            </a:pPr>
            <a:r>
              <a:rPr lang="lb-LU" dirty="0" smtClean="0"/>
              <a:t>Teamwork, a concept analysis</a:t>
            </a:r>
            <a:endParaRPr lang="lb-LU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b="1" dirty="0" err="1" smtClean="0">
                <a:solidFill>
                  <a:srgbClr val="0070C0"/>
                </a:solidFill>
              </a:rPr>
              <a:t>Teamwork</a:t>
            </a:r>
            <a:endParaRPr lang="fr-FR" b="1" dirty="0">
              <a:solidFill>
                <a:srgbClr val="0070C0"/>
              </a:solidFill>
            </a:endParaRPr>
          </a:p>
        </p:txBody>
      </p:sp>
      <p:pic>
        <p:nvPicPr>
          <p:cNvPr id="75778" name="Picture 2" descr="http://onlinelibrary.wiley.com/store/10.1111/(ISSN)1365-2648/asset/JAN_left.gif?v=1&amp;s=8b0a119d146dbf7ef53d787c86c095c4509a7a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4538" y="5373216"/>
            <a:ext cx="340995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1350</TotalTime>
  <Words>546</Words>
  <Application>Microsoft Office PowerPoint</Application>
  <PresentationFormat>Affichage à l'écran (4:3)</PresentationFormat>
  <Paragraphs>150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Office Theme</vt:lpstr>
      <vt:lpstr>TASK SHIFTING/SHARING</vt:lpstr>
      <vt:lpstr>Sun Tzu  „The Art of War“ </vt:lpstr>
      <vt:lpstr>Disruptive Innovation</vt:lpstr>
      <vt:lpstr>Disruptive Innovation</vt:lpstr>
      <vt:lpstr>Disruptive Innovation</vt:lpstr>
      <vt:lpstr>Disruptive Innovation</vt:lpstr>
      <vt:lpstr>Disruptive Innovation</vt:lpstr>
      <vt:lpstr>The Great Task-Shifting Scheme</vt:lpstr>
      <vt:lpstr>Teamwork</vt:lpstr>
      <vt:lpstr>Teamwork</vt:lpstr>
      <vt:lpstr>Teamwork</vt:lpstr>
      <vt:lpstr>Future Regulations</vt:lpstr>
      <vt:lpstr>Responsibility</vt:lpstr>
      <vt:lpstr>Présentation PowerPoint</vt:lpstr>
      <vt:lpstr>DISCUSSION</vt:lpstr>
      <vt:lpstr>EANA Position Paper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SHIFTING/SHARING</dc:title>
  <dc:creator>Proprietaire</dc:creator>
  <cp:lastModifiedBy>Proprietaire</cp:lastModifiedBy>
  <cp:revision>44</cp:revision>
  <dcterms:created xsi:type="dcterms:W3CDTF">2011-11-15T10:28:06Z</dcterms:created>
  <dcterms:modified xsi:type="dcterms:W3CDTF">2011-11-16T15:18:41Z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